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9"/>
  </p:notesMasterIdLst>
  <p:sldIdLst>
    <p:sldId id="297" r:id="rId3"/>
    <p:sldId id="339" r:id="rId4"/>
    <p:sldId id="320" r:id="rId5"/>
    <p:sldId id="257" r:id="rId6"/>
    <p:sldId id="322" r:id="rId7"/>
    <p:sldId id="256" r:id="rId8"/>
    <p:sldId id="304" r:id="rId9"/>
    <p:sldId id="344" r:id="rId10"/>
    <p:sldId id="296" r:id="rId11"/>
    <p:sldId id="342" r:id="rId12"/>
    <p:sldId id="337" r:id="rId13"/>
    <p:sldId id="311" r:id="rId14"/>
    <p:sldId id="309" r:id="rId15"/>
    <p:sldId id="328" r:id="rId16"/>
    <p:sldId id="316" r:id="rId17"/>
    <p:sldId id="282" r:id="rId18"/>
    <p:sldId id="286" r:id="rId19"/>
    <p:sldId id="345" r:id="rId20"/>
    <p:sldId id="278" r:id="rId21"/>
    <p:sldId id="327" r:id="rId22"/>
    <p:sldId id="324" r:id="rId23"/>
    <p:sldId id="331" r:id="rId24"/>
    <p:sldId id="332" r:id="rId25"/>
    <p:sldId id="314" r:id="rId26"/>
    <p:sldId id="300" r:id="rId27"/>
    <p:sldId id="336" r:id="rId28"/>
    <p:sldId id="335" r:id="rId29"/>
    <p:sldId id="334" r:id="rId30"/>
    <p:sldId id="338" r:id="rId31"/>
    <p:sldId id="325" r:id="rId32"/>
    <p:sldId id="303" r:id="rId33"/>
    <p:sldId id="310" r:id="rId34"/>
    <p:sldId id="346" r:id="rId35"/>
    <p:sldId id="323" r:id="rId36"/>
    <p:sldId id="292" r:id="rId37"/>
    <p:sldId id="2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827"/>
    <a:srgbClr val="45427E"/>
    <a:srgbClr val="D6D5E9"/>
    <a:srgbClr val="24D2C8"/>
    <a:srgbClr val="B1A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64" autoAdjust="0"/>
    <p:restoredTop sz="94660"/>
  </p:normalViewPr>
  <p:slideViewPr>
    <p:cSldViewPr snapToGrid="0">
      <p:cViewPr varScale="1">
        <p:scale>
          <a:sx n="87" d="100"/>
          <a:sy n="87" d="100"/>
        </p:scale>
        <p:origin x="606" y="108"/>
      </p:cViewPr>
      <p:guideLst/>
    </p:cSldViewPr>
  </p:slideViewPr>
  <p:notesTextViewPr>
    <p:cViewPr>
      <p:scale>
        <a:sx n="3" d="2"/>
        <a:sy n="3" d="2"/>
      </p:scale>
      <p:origin x="0" y="0"/>
    </p:cViewPr>
  </p:notesTextViewPr>
  <p:sorterViewPr>
    <p:cViewPr>
      <p:scale>
        <a:sx n="100" d="100"/>
        <a:sy n="100" d="100"/>
      </p:scale>
      <p:origin x="0" y="-27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45427E"/>
                </a:solidFill>
                <a:latin typeface="Arial" panose="020B0604020202020204" pitchFamily="34" charset="0"/>
                <a:ea typeface="+mn-ea"/>
                <a:cs typeface="Arial" panose="020B0604020202020204" pitchFamily="34" charset="0"/>
              </a:defRPr>
            </a:pPr>
            <a:r>
              <a:rPr lang="en-US" sz="2000" b="1" dirty="0">
                <a:solidFill>
                  <a:srgbClr val="45427E"/>
                </a:solidFill>
                <a:latin typeface="Arial" panose="020B0604020202020204" pitchFamily="34" charset="0"/>
                <a:cs typeface="Arial" panose="020B0604020202020204" pitchFamily="34" charset="0"/>
              </a:rPr>
              <a:t>NEXus</a:t>
            </a:r>
            <a:r>
              <a:rPr lang="en-US" sz="2000" b="1" baseline="0" dirty="0">
                <a:solidFill>
                  <a:srgbClr val="45427E"/>
                </a:solidFill>
                <a:latin typeface="Arial" panose="020B0604020202020204" pitchFamily="34" charset="0"/>
                <a:cs typeface="Arial" panose="020B0604020202020204" pitchFamily="34" charset="0"/>
              </a:rPr>
              <a:t> Enrollments by Type of Student</a:t>
            </a:r>
            <a:endParaRPr lang="en-US" sz="2000" b="1" dirty="0">
              <a:solidFill>
                <a:srgbClr val="45427E"/>
              </a:solidFill>
              <a:latin typeface="Arial" panose="020B0604020202020204" pitchFamily="34" charset="0"/>
              <a:cs typeface="Arial" panose="020B0604020202020204" pitchFamily="34" charset="0"/>
            </a:endParaRPr>
          </a:p>
        </c:rich>
      </c:tx>
      <c:layout>
        <c:manualLayout>
          <c:xMode val="edge"/>
          <c:yMode val="edge"/>
          <c:x val="0.35025550623623253"/>
          <c:y val="2.455032764556991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45427E"/>
              </a:solidFill>
              <a:latin typeface="Arial" panose="020B0604020202020204" pitchFamily="34" charset="0"/>
              <a:ea typeface="+mn-ea"/>
              <a:cs typeface="Arial" panose="020B060402020202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Sheet1!$A$2</c:f>
              <c:strCache>
                <c:ptCount val="1"/>
                <c:pt idx="0">
                  <c:v>PhD</c:v>
                </c:pt>
              </c:strCache>
            </c:strRef>
          </c:tx>
          <c:spPr>
            <a:solidFill>
              <a:schemeClr val="accent1"/>
            </a:solidFill>
            <a:ln>
              <a:noFill/>
            </a:ln>
            <a:effectLst/>
            <a:sp3d/>
          </c:spPr>
          <c:invertIfNegative val="0"/>
          <c:cat>
            <c:strRef>
              <c:f>Sheet1!$B$1:$Q$1</c:f>
              <c:strCache>
                <c:ptCount val="15"/>
                <c:pt idx="0">
                  <c:v>2006-07</c:v>
                </c:pt>
                <c:pt idx="1">
                  <c:v>2007-08</c:v>
                </c:pt>
                <c:pt idx="2">
                  <c:v>2008-09</c:v>
                </c:pt>
                <c:pt idx="3">
                  <c:v>2009-10</c:v>
                </c:pt>
                <c:pt idx="4">
                  <c:v>2010-11</c:v>
                </c:pt>
                <c:pt idx="5">
                  <c:v>2011-12</c:v>
                </c:pt>
                <c:pt idx="6">
                  <c:v>2012-13</c:v>
                </c:pt>
                <c:pt idx="7">
                  <c:v>2013-14</c:v>
                </c:pt>
                <c:pt idx="8">
                  <c:v>2014-15</c:v>
                </c:pt>
                <c:pt idx="9">
                  <c:v>2015-16</c:v>
                </c:pt>
                <c:pt idx="10">
                  <c:v>2016-17</c:v>
                </c:pt>
                <c:pt idx="11">
                  <c:v>2017-18</c:v>
                </c:pt>
                <c:pt idx="12">
                  <c:v>2018-19</c:v>
                </c:pt>
                <c:pt idx="13">
                  <c:v>2019-20</c:v>
                </c:pt>
                <c:pt idx="14">
                  <c:v>2020-21</c:v>
                </c:pt>
              </c:strCache>
              <c:extLst/>
            </c:strRef>
          </c:cat>
          <c:val>
            <c:numRef>
              <c:f>Sheet1!$B$2:$Q$2</c:f>
              <c:numCache>
                <c:formatCode>General</c:formatCode>
                <c:ptCount val="15"/>
                <c:pt idx="0">
                  <c:v>10</c:v>
                </c:pt>
                <c:pt idx="1">
                  <c:v>6</c:v>
                </c:pt>
                <c:pt idx="2">
                  <c:v>18</c:v>
                </c:pt>
                <c:pt idx="3">
                  <c:v>21</c:v>
                </c:pt>
                <c:pt idx="4">
                  <c:v>49</c:v>
                </c:pt>
                <c:pt idx="5">
                  <c:v>48</c:v>
                </c:pt>
                <c:pt idx="6">
                  <c:v>59</c:v>
                </c:pt>
                <c:pt idx="7">
                  <c:v>68</c:v>
                </c:pt>
                <c:pt idx="8">
                  <c:v>64</c:v>
                </c:pt>
                <c:pt idx="9">
                  <c:v>59</c:v>
                </c:pt>
                <c:pt idx="10">
                  <c:v>56</c:v>
                </c:pt>
                <c:pt idx="11">
                  <c:v>33</c:v>
                </c:pt>
                <c:pt idx="12">
                  <c:v>43</c:v>
                </c:pt>
                <c:pt idx="13">
                  <c:v>76</c:v>
                </c:pt>
                <c:pt idx="14">
                  <c:v>38</c:v>
                </c:pt>
              </c:numCache>
              <c:extLst/>
            </c:numRef>
          </c:val>
          <c:extLst>
            <c:ext xmlns:c16="http://schemas.microsoft.com/office/drawing/2014/chart" uri="{C3380CC4-5D6E-409C-BE32-E72D297353CC}">
              <c16:uniqueId val="{00000000-8EFA-4240-A65B-2C0239F11613}"/>
            </c:ext>
          </c:extLst>
        </c:ser>
        <c:ser>
          <c:idx val="1"/>
          <c:order val="1"/>
          <c:tx>
            <c:strRef>
              <c:f>Sheet1!$A$3</c:f>
              <c:strCache>
                <c:ptCount val="1"/>
                <c:pt idx="0">
                  <c:v>DNP</c:v>
                </c:pt>
              </c:strCache>
            </c:strRef>
          </c:tx>
          <c:spPr>
            <a:solidFill>
              <a:schemeClr val="accent2"/>
            </a:solidFill>
            <a:ln>
              <a:noFill/>
            </a:ln>
            <a:effectLst/>
            <a:sp3d/>
          </c:spPr>
          <c:invertIfNegative val="0"/>
          <c:cat>
            <c:strRef>
              <c:f>Sheet1!$B$1:$Q$1</c:f>
              <c:strCache>
                <c:ptCount val="15"/>
                <c:pt idx="0">
                  <c:v>2006-07</c:v>
                </c:pt>
                <c:pt idx="1">
                  <c:v>2007-08</c:v>
                </c:pt>
                <c:pt idx="2">
                  <c:v>2008-09</c:v>
                </c:pt>
                <c:pt idx="3">
                  <c:v>2009-10</c:v>
                </c:pt>
                <c:pt idx="4">
                  <c:v>2010-11</c:v>
                </c:pt>
                <c:pt idx="5">
                  <c:v>2011-12</c:v>
                </c:pt>
                <c:pt idx="6">
                  <c:v>2012-13</c:v>
                </c:pt>
                <c:pt idx="7">
                  <c:v>2013-14</c:v>
                </c:pt>
                <c:pt idx="8">
                  <c:v>2014-15</c:v>
                </c:pt>
                <c:pt idx="9">
                  <c:v>2015-16</c:v>
                </c:pt>
                <c:pt idx="10">
                  <c:v>2016-17</c:v>
                </c:pt>
                <c:pt idx="11">
                  <c:v>2017-18</c:v>
                </c:pt>
                <c:pt idx="12">
                  <c:v>2018-19</c:v>
                </c:pt>
                <c:pt idx="13">
                  <c:v>2019-20</c:v>
                </c:pt>
                <c:pt idx="14">
                  <c:v>2020-21</c:v>
                </c:pt>
              </c:strCache>
              <c:extLst/>
            </c:strRef>
          </c:cat>
          <c:val>
            <c:numRef>
              <c:f>Sheet1!$B$3:$Q$3</c:f>
              <c:numCache>
                <c:formatCode>General</c:formatCode>
                <c:ptCount val="15"/>
                <c:pt idx="0">
                  <c:v>0</c:v>
                </c:pt>
                <c:pt idx="1">
                  <c:v>0</c:v>
                </c:pt>
                <c:pt idx="2">
                  <c:v>0</c:v>
                </c:pt>
                <c:pt idx="3">
                  <c:v>1</c:v>
                </c:pt>
                <c:pt idx="4">
                  <c:v>10</c:v>
                </c:pt>
                <c:pt idx="5">
                  <c:v>17</c:v>
                </c:pt>
                <c:pt idx="6">
                  <c:v>10</c:v>
                </c:pt>
                <c:pt idx="7">
                  <c:v>20</c:v>
                </c:pt>
                <c:pt idx="8">
                  <c:v>36</c:v>
                </c:pt>
                <c:pt idx="9">
                  <c:v>41</c:v>
                </c:pt>
                <c:pt idx="10">
                  <c:v>20</c:v>
                </c:pt>
                <c:pt idx="11">
                  <c:v>15</c:v>
                </c:pt>
                <c:pt idx="12">
                  <c:v>24</c:v>
                </c:pt>
                <c:pt idx="13">
                  <c:v>19</c:v>
                </c:pt>
                <c:pt idx="14">
                  <c:v>13</c:v>
                </c:pt>
              </c:numCache>
              <c:extLst/>
            </c:numRef>
          </c:val>
          <c:extLst>
            <c:ext xmlns:c16="http://schemas.microsoft.com/office/drawing/2014/chart" uri="{C3380CC4-5D6E-409C-BE32-E72D297353CC}">
              <c16:uniqueId val="{00000001-8EFA-4240-A65B-2C0239F11613}"/>
            </c:ext>
          </c:extLst>
        </c:ser>
        <c:ser>
          <c:idx val="2"/>
          <c:order val="2"/>
          <c:tx>
            <c:strRef>
              <c:f>Sheet1!$A$4</c:f>
              <c:strCache>
                <c:ptCount val="1"/>
                <c:pt idx="0">
                  <c:v>Masters</c:v>
                </c:pt>
              </c:strCache>
            </c:strRef>
          </c:tx>
          <c:spPr>
            <a:solidFill>
              <a:schemeClr val="tx2"/>
            </a:solidFill>
            <a:ln>
              <a:solidFill>
                <a:schemeClr val="tx2"/>
              </a:solidFill>
            </a:ln>
            <a:effectLst/>
            <a:sp3d>
              <a:contourClr>
                <a:schemeClr val="tx2"/>
              </a:contourClr>
            </a:sp3d>
          </c:spPr>
          <c:invertIfNegative val="0"/>
          <c:cat>
            <c:strRef>
              <c:f>Sheet1!$B$1:$Q$1</c:f>
              <c:strCache>
                <c:ptCount val="15"/>
                <c:pt idx="0">
                  <c:v>2006-07</c:v>
                </c:pt>
                <c:pt idx="1">
                  <c:v>2007-08</c:v>
                </c:pt>
                <c:pt idx="2">
                  <c:v>2008-09</c:v>
                </c:pt>
                <c:pt idx="3">
                  <c:v>2009-10</c:v>
                </c:pt>
                <c:pt idx="4">
                  <c:v>2010-11</c:v>
                </c:pt>
                <c:pt idx="5">
                  <c:v>2011-12</c:v>
                </c:pt>
                <c:pt idx="6">
                  <c:v>2012-13</c:v>
                </c:pt>
                <c:pt idx="7">
                  <c:v>2013-14</c:v>
                </c:pt>
                <c:pt idx="8">
                  <c:v>2014-15</c:v>
                </c:pt>
                <c:pt idx="9">
                  <c:v>2015-16</c:v>
                </c:pt>
                <c:pt idx="10">
                  <c:v>2016-17</c:v>
                </c:pt>
                <c:pt idx="11">
                  <c:v>2017-18</c:v>
                </c:pt>
                <c:pt idx="12">
                  <c:v>2018-19</c:v>
                </c:pt>
                <c:pt idx="13">
                  <c:v>2019-20</c:v>
                </c:pt>
                <c:pt idx="14">
                  <c:v>2020-21</c:v>
                </c:pt>
              </c:strCache>
              <c:extLst/>
            </c:strRef>
          </c:cat>
          <c:val>
            <c:numRef>
              <c:f>Sheet1!$B$4:$Q$4</c:f>
              <c:numCache>
                <c:formatCode>General</c:formatCode>
                <c:ptCount val="15"/>
                <c:pt idx="7">
                  <c:v>1</c:v>
                </c:pt>
                <c:pt idx="9">
                  <c:v>7</c:v>
                </c:pt>
                <c:pt idx="14">
                  <c:v>1</c:v>
                </c:pt>
              </c:numCache>
              <c:extLst/>
            </c:numRef>
          </c:val>
          <c:extLst>
            <c:ext xmlns:c16="http://schemas.microsoft.com/office/drawing/2014/chart" uri="{C3380CC4-5D6E-409C-BE32-E72D297353CC}">
              <c16:uniqueId val="{00000002-8EFA-4240-A65B-2C0239F11613}"/>
            </c:ext>
          </c:extLst>
        </c:ser>
        <c:dLbls>
          <c:showLegendKey val="0"/>
          <c:showVal val="0"/>
          <c:showCatName val="0"/>
          <c:showSerName val="0"/>
          <c:showPercent val="0"/>
          <c:showBubbleSize val="0"/>
        </c:dLbls>
        <c:gapWidth val="150"/>
        <c:shape val="box"/>
        <c:axId val="824550424"/>
        <c:axId val="824553376"/>
        <c:axId val="0"/>
        <c:extLst>
          <c:ext xmlns:c15="http://schemas.microsoft.com/office/drawing/2012/chart" uri="{02D57815-91ED-43cb-92C2-25804820EDAC}">
            <c15:filteredBarSeries>
              <c15:ser>
                <c:idx val="3"/>
                <c:order val="3"/>
                <c:tx>
                  <c:strRef>
                    <c:extLst>
                      <c:ext uri="{02D57815-91ED-43cb-92C2-25804820EDAC}">
                        <c15:formulaRef>
                          <c15:sqref>Sheet1!$A$5</c15:sqref>
                        </c15:formulaRef>
                      </c:ext>
                    </c:extLst>
                    <c:strCache>
                      <c:ptCount val="1"/>
                      <c:pt idx="0">
                        <c:v>STUDENTS</c:v>
                      </c:pt>
                    </c:strCache>
                  </c:strRef>
                </c:tx>
                <c:spPr>
                  <a:solidFill>
                    <a:schemeClr val="accent4"/>
                  </a:solidFill>
                  <a:ln>
                    <a:noFill/>
                  </a:ln>
                  <a:effectLst/>
                  <a:sp3d/>
                </c:spPr>
                <c:invertIfNegative val="0"/>
                <c:cat>
                  <c:strRef>
                    <c:extLst>
                      <c:ext uri="{02D57815-91ED-43cb-92C2-25804820EDAC}">
                        <c15:formulaRef>
                          <c15:sqref>Sheet1!$B$1:$Q$1</c15:sqref>
                        </c15:formulaRef>
                      </c:ext>
                    </c:extLst>
                    <c:strCache>
                      <c:ptCount val="15"/>
                      <c:pt idx="0">
                        <c:v>2006-07</c:v>
                      </c:pt>
                      <c:pt idx="1">
                        <c:v>2007-08</c:v>
                      </c:pt>
                      <c:pt idx="2">
                        <c:v>2008-09</c:v>
                      </c:pt>
                      <c:pt idx="3">
                        <c:v>2009-10</c:v>
                      </c:pt>
                      <c:pt idx="4">
                        <c:v>2010-11</c:v>
                      </c:pt>
                      <c:pt idx="5">
                        <c:v>2011-12</c:v>
                      </c:pt>
                      <c:pt idx="6">
                        <c:v>2012-13</c:v>
                      </c:pt>
                      <c:pt idx="7">
                        <c:v>2013-14</c:v>
                      </c:pt>
                      <c:pt idx="8">
                        <c:v>2014-15</c:v>
                      </c:pt>
                      <c:pt idx="9">
                        <c:v>2015-16</c:v>
                      </c:pt>
                      <c:pt idx="10">
                        <c:v>2016-17</c:v>
                      </c:pt>
                      <c:pt idx="11">
                        <c:v>2017-18</c:v>
                      </c:pt>
                      <c:pt idx="12">
                        <c:v>2018-19</c:v>
                      </c:pt>
                      <c:pt idx="13">
                        <c:v>2019-20</c:v>
                      </c:pt>
                      <c:pt idx="14">
                        <c:v>2020-21</c:v>
                      </c:pt>
                    </c:strCache>
                  </c:strRef>
                </c:cat>
                <c:val>
                  <c:numRef>
                    <c:extLst>
                      <c:ext uri="{02D57815-91ED-43cb-92C2-25804820EDAC}">
                        <c15:formulaRef>
                          <c15:sqref>Sheet1!$B$5:$Q$5</c15:sqref>
                        </c15:formulaRef>
                      </c:ext>
                    </c:extLst>
                    <c:numCache>
                      <c:formatCode>General</c:formatCode>
                      <c:ptCount val="15"/>
                      <c:pt idx="0">
                        <c:v>10</c:v>
                      </c:pt>
                      <c:pt idx="1">
                        <c:v>6</c:v>
                      </c:pt>
                      <c:pt idx="2">
                        <c:v>18</c:v>
                      </c:pt>
                      <c:pt idx="3">
                        <c:v>23</c:v>
                      </c:pt>
                      <c:pt idx="4">
                        <c:v>59</c:v>
                      </c:pt>
                      <c:pt idx="5">
                        <c:v>65</c:v>
                      </c:pt>
                      <c:pt idx="6">
                        <c:v>69</c:v>
                      </c:pt>
                      <c:pt idx="7">
                        <c:v>89</c:v>
                      </c:pt>
                      <c:pt idx="8">
                        <c:v>102</c:v>
                      </c:pt>
                      <c:pt idx="9">
                        <c:v>107</c:v>
                      </c:pt>
                      <c:pt idx="10">
                        <c:v>76</c:v>
                      </c:pt>
                      <c:pt idx="11">
                        <c:v>47</c:v>
                      </c:pt>
                      <c:pt idx="12">
                        <c:v>67</c:v>
                      </c:pt>
                      <c:pt idx="13">
                        <c:v>96</c:v>
                      </c:pt>
                      <c:pt idx="14">
                        <c:v>52</c:v>
                      </c:pt>
                    </c:numCache>
                  </c:numRef>
                </c:val>
                <c:extLst>
                  <c:ext xmlns:c16="http://schemas.microsoft.com/office/drawing/2014/chart" uri="{C3380CC4-5D6E-409C-BE32-E72D297353CC}">
                    <c16:uniqueId val="{00000003-8EFA-4240-A65B-2C0239F11613}"/>
                  </c:ext>
                </c:extLst>
              </c15:ser>
            </c15:filteredBarSeries>
          </c:ext>
        </c:extLst>
      </c:bar3DChart>
      <c:catAx>
        <c:axId val="824550424"/>
        <c:scaling>
          <c:orientation val="minMax"/>
        </c:scaling>
        <c:delete val="0"/>
        <c:axPos val="b"/>
        <c:title>
          <c:tx>
            <c:rich>
              <a:bodyPr rot="0" spcFirstLastPara="1" vertOverflow="ellipsis" vert="horz" wrap="square" anchor="ctr" anchorCtr="1"/>
              <a:lstStyle/>
              <a:p>
                <a:pPr>
                  <a:defRPr sz="1000" b="0" i="0" u="none" strike="noStrike" kern="1200" baseline="0">
                    <a:solidFill>
                      <a:srgbClr val="45427E"/>
                    </a:solidFill>
                    <a:latin typeface="Arial" panose="020B0604020202020204" pitchFamily="34" charset="0"/>
                    <a:ea typeface="+mn-ea"/>
                    <a:cs typeface="Arial" panose="020B0604020202020204" pitchFamily="34" charset="0"/>
                  </a:defRPr>
                </a:pPr>
                <a:r>
                  <a:rPr lang="en-US" dirty="0">
                    <a:solidFill>
                      <a:srgbClr val="45427E"/>
                    </a:solidFill>
                    <a:latin typeface="Arial" panose="020B0604020202020204" pitchFamily="34" charset="0"/>
                    <a:cs typeface="Arial" panose="020B0604020202020204" pitchFamily="34" charset="0"/>
                  </a:rPr>
                  <a:t>Academic Year</a:t>
                </a:r>
              </a:p>
            </c:rich>
          </c:tx>
          <c:layout>
            <c:manualLayout>
              <c:xMode val="edge"/>
              <c:yMode val="edge"/>
              <c:x val="0.46390470421966484"/>
              <c:y val="0.83746675318146468"/>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crossAx val="824553376"/>
        <c:crosses val="autoZero"/>
        <c:auto val="1"/>
        <c:lblAlgn val="ctr"/>
        <c:lblOffset val="100"/>
        <c:noMultiLvlLbl val="0"/>
      </c:catAx>
      <c:valAx>
        <c:axId val="824553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45427E"/>
                    </a:solidFill>
                    <a:latin typeface="Arial" panose="020B0604020202020204" pitchFamily="34" charset="0"/>
                    <a:ea typeface="+mn-ea"/>
                    <a:cs typeface="Arial" panose="020B0604020202020204" pitchFamily="34" charset="0"/>
                  </a:defRPr>
                </a:pPr>
                <a:r>
                  <a:rPr lang="en-US">
                    <a:solidFill>
                      <a:srgbClr val="45427E"/>
                    </a:solidFill>
                    <a:latin typeface="Arial" panose="020B0604020202020204" pitchFamily="34" charset="0"/>
                    <a:cs typeface="Arial" panose="020B0604020202020204" pitchFamily="34" charset="0"/>
                  </a:rPr>
                  <a:t>Number</a:t>
                </a:r>
                <a:r>
                  <a:rPr lang="en-US" baseline="0">
                    <a:solidFill>
                      <a:srgbClr val="45427E"/>
                    </a:solidFill>
                    <a:latin typeface="Arial" panose="020B0604020202020204" pitchFamily="34" charset="0"/>
                    <a:cs typeface="Arial" panose="020B0604020202020204" pitchFamily="34" charset="0"/>
                  </a:rPr>
                  <a:t> of Students</a:t>
                </a:r>
                <a:endParaRPr lang="en-US">
                  <a:solidFill>
                    <a:srgbClr val="45427E"/>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24550424"/>
        <c:crosses val="autoZero"/>
        <c:crossBetween val="between"/>
      </c:valAx>
      <c:spPr>
        <a:noFill/>
        <a:ln>
          <a:noFill/>
        </a:ln>
        <a:effectLst/>
      </c:spPr>
    </c:plotArea>
    <c:legend>
      <c:legendPos val="b"/>
      <c:layout>
        <c:manualLayout>
          <c:xMode val="edge"/>
          <c:yMode val="edge"/>
          <c:x val="0.34975142458513009"/>
          <c:y val="0.9023752988560173"/>
          <c:w val="0.31427429780232696"/>
          <c:h val="7.386820522713057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45427E"/>
                </a:solidFill>
                <a:latin typeface="Arial" panose="020B0604020202020204" pitchFamily="34" charset="0"/>
                <a:ea typeface="+mn-ea"/>
                <a:cs typeface="Arial" panose="020B0604020202020204" pitchFamily="34" charset="0"/>
              </a:defRPr>
            </a:pPr>
            <a:r>
              <a:rPr lang="en-US" sz="2000" b="1" dirty="0">
                <a:solidFill>
                  <a:srgbClr val="45427E"/>
                </a:solidFill>
                <a:latin typeface="Arial" panose="020B0604020202020204" pitchFamily="34" charset="0"/>
                <a:cs typeface="Arial" panose="020B0604020202020204" pitchFamily="34" charset="0"/>
              </a:rPr>
              <a:t>NEXus Doctoral-level Graduates</a:t>
            </a:r>
          </a:p>
          <a:p>
            <a:pPr>
              <a:defRPr>
                <a:solidFill>
                  <a:srgbClr val="45427E"/>
                </a:solidFill>
                <a:latin typeface="Arial" panose="020B0604020202020204" pitchFamily="34" charset="0"/>
                <a:cs typeface="Arial" panose="020B0604020202020204" pitchFamily="34" charset="0"/>
              </a:defRPr>
            </a:pPr>
            <a:r>
              <a:rPr lang="en-US" sz="2000" b="1" dirty="0">
                <a:solidFill>
                  <a:srgbClr val="45427E"/>
                </a:solidFill>
                <a:latin typeface="Arial" panose="020B0604020202020204" pitchFamily="34" charset="0"/>
                <a:cs typeface="Arial" panose="020B0604020202020204" pitchFamily="34" charset="0"/>
              </a:rPr>
              <a:t>by Calendar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45427E"/>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2692038495188102E-2"/>
          <c:y val="0.22263888888888889"/>
          <c:w val="0.90286351706036749"/>
          <c:h val="0.61498432487605714"/>
        </c:manualLayout>
      </c:layout>
      <c:lineChart>
        <c:grouping val="standard"/>
        <c:varyColors val="0"/>
        <c:ser>
          <c:idx val="0"/>
          <c:order val="0"/>
          <c:tx>
            <c:strRef>
              <c:f>'Doct totals'!$A$2</c:f>
              <c:strCache>
                <c:ptCount val="1"/>
                <c:pt idx="0">
                  <c:v>Phd Degrees Awarded</c:v>
                </c:pt>
              </c:strCache>
            </c:strRef>
          </c:tx>
          <c:spPr>
            <a:ln w="28575" cap="rnd">
              <a:solidFill>
                <a:schemeClr val="accent1"/>
              </a:solidFill>
              <a:round/>
            </a:ln>
            <a:effectLst/>
          </c:spPr>
          <c:marker>
            <c:symbol val="none"/>
          </c:marker>
          <c:cat>
            <c:numRef>
              <c:f>'Doct totals'!$B$1:$L$1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'Doct totals'!$B$2:$L$2</c:f>
              <c:numCache>
                <c:formatCode>General</c:formatCode>
                <c:ptCount val="11"/>
                <c:pt idx="0">
                  <c:v>1</c:v>
                </c:pt>
                <c:pt idx="1">
                  <c:v>2</c:v>
                </c:pt>
                <c:pt idx="2">
                  <c:v>9</c:v>
                </c:pt>
                <c:pt idx="3">
                  <c:v>15</c:v>
                </c:pt>
                <c:pt idx="4">
                  <c:v>20</c:v>
                </c:pt>
                <c:pt idx="5">
                  <c:v>26</c:v>
                </c:pt>
                <c:pt idx="6">
                  <c:v>30</c:v>
                </c:pt>
                <c:pt idx="7">
                  <c:v>27</c:v>
                </c:pt>
                <c:pt idx="8">
                  <c:v>24</c:v>
                </c:pt>
                <c:pt idx="9">
                  <c:v>27</c:v>
                </c:pt>
                <c:pt idx="10">
                  <c:v>36</c:v>
                </c:pt>
              </c:numCache>
            </c:numRef>
          </c:val>
          <c:smooth val="0"/>
          <c:extLst>
            <c:ext xmlns:c16="http://schemas.microsoft.com/office/drawing/2014/chart" uri="{C3380CC4-5D6E-409C-BE32-E72D297353CC}">
              <c16:uniqueId val="{00000000-9A2C-417C-90AC-B403D4E076A6}"/>
            </c:ext>
          </c:extLst>
        </c:ser>
        <c:ser>
          <c:idx val="1"/>
          <c:order val="1"/>
          <c:tx>
            <c:strRef>
              <c:f>'Doct totals'!$A$3</c:f>
              <c:strCache>
                <c:ptCount val="1"/>
                <c:pt idx="0">
                  <c:v>DNP Degrees Awarded</c:v>
                </c:pt>
              </c:strCache>
            </c:strRef>
          </c:tx>
          <c:spPr>
            <a:ln w="28575" cap="rnd">
              <a:solidFill>
                <a:schemeClr val="accent2"/>
              </a:solidFill>
              <a:round/>
            </a:ln>
            <a:effectLst/>
          </c:spPr>
          <c:marker>
            <c:symbol val="none"/>
          </c:marker>
          <c:cat>
            <c:numRef>
              <c:f>'Doct totals'!$B$1:$L$1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'Doct totals'!$B$3:$L$3</c:f>
              <c:numCache>
                <c:formatCode>General</c:formatCode>
                <c:ptCount val="11"/>
                <c:pt idx="0">
                  <c:v>0</c:v>
                </c:pt>
                <c:pt idx="1">
                  <c:v>2</c:v>
                </c:pt>
                <c:pt idx="2">
                  <c:v>4</c:v>
                </c:pt>
                <c:pt idx="3">
                  <c:v>8</c:v>
                </c:pt>
                <c:pt idx="4">
                  <c:v>6</c:v>
                </c:pt>
                <c:pt idx="5">
                  <c:v>6</c:v>
                </c:pt>
                <c:pt idx="6">
                  <c:v>12</c:v>
                </c:pt>
                <c:pt idx="7">
                  <c:v>17</c:v>
                </c:pt>
                <c:pt idx="8">
                  <c:v>25</c:v>
                </c:pt>
                <c:pt idx="9">
                  <c:v>16</c:v>
                </c:pt>
                <c:pt idx="10">
                  <c:v>8</c:v>
                </c:pt>
              </c:numCache>
            </c:numRef>
          </c:val>
          <c:smooth val="0"/>
          <c:extLst>
            <c:ext xmlns:c16="http://schemas.microsoft.com/office/drawing/2014/chart" uri="{C3380CC4-5D6E-409C-BE32-E72D297353CC}">
              <c16:uniqueId val="{00000001-9A2C-417C-90AC-B403D4E076A6}"/>
            </c:ext>
          </c:extLst>
        </c:ser>
        <c:ser>
          <c:idx val="2"/>
          <c:order val="2"/>
          <c:tx>
            <c:strRef>
              <c:f>'Doct totals'!$A$4</c:f>
              <c:strCache>
                <c:ptCount val="1"/>
                <c:pt idx="0">
                  <c:v>TOTALS DNP PHD</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'Doct totals'!$B$1:$L$1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'Doct totals'!$B$4:$L$4</c:f>
              <c:numCache>
                <c:formatCode>General</c:formatCode>
                <c:ptCount val="11"/>
                <c:pt idx="0">
                  <c:v>1</c:v>
                </c:pt>
                <c:pt idx="1">
                  <c:v>4</c:v>
                </c:pt>
                <c:pt idx="2">
                  <c:v>13</c:v>
                </c:pt>
                <c:pt idx="3">
                  <c:v>23</c:v>
                </c:pt>
                <c:pt idx="4">
                  <c:v>26</c:v>
                </c:pt>
                <c:pt idx="5">
                  <c:v>32</c:v>
                </c:pt>
                <c:pt idx="6">
                  <c:v>42</c:v>
                </c:pt>
                <c:pt idx="7">
                  <c:v>44</c:v>
                </c:pt>
                <c:pt idx="8">
                  <c:v>49</c:v>
                </c:pt>
                <c:pt idx="9">
                  <c:v>43</c:v>
                </c:pt>
                <c:pt idx="10">
                  <c:v>44</c:v>
                </c:pt>
              </c:numCache>
            </c:numRef>
          </c:val>
          <c:smooth val="0"/>
          <c:extLst>
            <c:ext xmlns:c16="http://schemas.microsoft.com/office/drawing/2014/chart" uri="{C3380CC4-5D6E-409C-BE32-E72D297353CC}">
              <c16:uniqueId val="{00000002-9A2C-417C-90AC-B403D4E076A6}"/>
            </c:ext>
          </c:extLst>
        </c:ser>
        <c:dLbls>
          <c:showLegendKey val="0"/>
          <c:showVal val="0"/>
          <c:showCatName val="0"/>
          <c:showSerName val="0"/>
          <c:showPercent val="0"/>
          <c:showBubbleSize val="0"/>
        </c:dLbls>
        <c:smooth val="0"/>
        <c:axId val="580854000"/>
        <c:axId val="580855968"/>
      </c:lineChart>
      <c:catAx>
        <c:axId val="5808540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accent6"/>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crossAx val="580855968"/>
        <c:crosses val="autoZero"/>
        <c:auto val="1"/>
        <c:lblAlgn val="ctr"/>
        <c:lblOffset val="100"/>
        <c:noMultiLvlLbl val="0"/>
      </c:catAx>
      <c:valAx>
        <c:axId val="580855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45427E"/>
                    </a:solidFill>
                    <a:latin typeface="Arial" panose="020B0604020202020204" pitchFamily="34" charset="0"/>
                    <a:ea typeface="+mn-ea"/>
                    <a:cs typeface="Arial" panose="020B0604020202020204" pitchFamily="34" charset="0"/>
                  </a:defRPr>
                </a:pPr>
                <a:r>
                  <a:rPr lang="en-US">
                    <a:solidFill>
                      <a:srgbClr val="45427E"/>
                    </a:solidFill>
                    <a:latin typeface="Arial" panose="020B0604020202020204" pitchFamily="34" charset="0"/>
                    <a:cs typeface="Arial" panose="020B0604020202020204" pitchFamily="34" charset="0"/>
                  </a:rPr>
                  <a:t>Number of NEXus Graduates</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crossAx val="580854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accent6"/>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8"/>
          <c:order val="18"/>
          <c:tx>
            <c:strRef>
              <c:f>Sheet1!$U$12:$U$13</c:f>
              <c:strCache>
                <c:ptCount val="2"/>
                <c:pt idx="0">
                  <c:v>TOTAL</c:v>
                </c:pt>
              </c:strCache>
            </c:strRef>
          </c:tx>
          <c:spPr>
            <a:solidFill>
              <a:schemeClr val="accent1">
                <a:lumMod val="80000"/>
              </a:schemeClr>
            </a:solidFill>
            <a:ln>
              <a:noFill/>
            </a:ln>
            <a:effectLst/>
          </c:spPr>
          <c:invertIfNegative val="0"/>
          <c:dLbls>
            <c:dLbl>
              <c:idx val="0"/>
              <c:layout>
                <c:manualLayout>
                  <c:x val="-3.0495396251387921E-4"/>
                  <c:y val="0.26755318192549943"/>
                </c:manualLayout>
              </c:layout>
              <c:spPr>
                <a:noFill/>
                <a:ln>
                  <a:noFill/>
                </a:ln>
                <a:effectLst/>
              </c:spPr>
              <c:txPr>
                <a:bodyPr rot="0" spcFirstLastPara="1" vertOverflow="ellipsis" vert="horz" wrap="square" lIns="38100" tIns="19050" rIns="38100" bIns="19050" anchor="ctr" anchorCtr="1">
                  <a:noAutofit/>
                </a:bodyPr>
                <a:lstStyle/>
                <a:p>
                  <a:pPr>
                    <a:defRPr sz="3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3555671814103779"/>
                      <c:h val="0.22872111363192218"/>
                    </c:manualLayout>
                  </c15:layout>
                </c:ext>
                <c:ext xmlns:c16="http://schemas.microsoft.com/office/drawing/2014/chart" uri="{C3380CC4-5D6E-409C-BE32-E72D297353CC}">
                  <c16:uniqueId val="{00000000-AB4C-46D7-B6E2-7E67C3FE04A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Sheet1!$U$14</c:f>
              <c:numCache>
                <c:formatCode>General</c:formatCode>
                <c:ptCount val="1"/>
                <c:pt idx="0">
                  <c:v>4.2300000000000004</c:v>
                </c:pt>
              </c:numCache>
            </c:numRef>
          </c:val>
          <c:extLst>
            <c:ext xmlns:c16="http://schemas.microsoft.com/office/drawing/2014/chart" uri="{C3380CC4-5D6E-409C-BE32-E72D297353CC}">
              <c16:uniqueId val="{00000001-AB4C-46D7-B6E2-7E67C3FE04A7}"/>
            </c:ext>
          </c:extLst>
        </c:ser>
        <c:dLbls>
          <c:dLblPos val="outEnd"/>
          <c:showLegendKey val="0"/>
          <c:showVal val="1"/>
          <c:showCatName val="0"/>
          <c:showSerName val="0"/>
          <c:showPercent val="0"/>
          <c:showBubbleSize val="0"/>
        </c:dLbls>
        <c:gapWidth val="219"/>
        <c:overlap val="-27"/>
        <c:axId val="496659392"/>
        <c:axId val="496653488"/>
        <c:extLst>
          <c:ext xmlns:c15="http://schemas.microsoft.com/office/drawing/2012/chart" uri="{02D57815-91ED-43cb-92C2-25804820EDAC}">
            <c15:filteredBarSeries>
              <c15:ser>
                <c:idx val="0"/>
                <c:order val="0"/>
                <c:tx>
                  <c:strRef>
                    <c:extLst>
                      <c:ext uri="{02D57815-91ED-43cb-92C2-25804820EDAC}">
                        <c15:formulaRef>
                          <c15:sqref>Sheet1!$C$12:$C$13</c15:sqref>
                        </c15:formulaRef>
                      </c:ext>
                    </c:extLst>
                    <c:strCache>
                      <c:ptCount val="2"/>
                      <c:pt idx="0">
                        <c:v>Fall 2014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Sheet1!$C$14</c15:sqref>
                        </c15:formulaRef>
                      </c:ext>
                    </c:extLst>
                    <c:numCache>
                      <c:formatCode>General</c:formatCode>
                      <c:ptCount val="1"/>
                      <c:pt idx="0">
                        <c:v>3.8</c:v>
                      </c:pt>
                    </c:numCache>
                  </c:numRef>
                </c:val>
                <c:extLst>
                  <c:ext xmlns:c16="http://schemas.microsoft.com/office/drawing/2014/chart" uri="{C3380CC4-5D6E-409C-BE32-E72D297353CC}">
                    <c16:uniqueId val="{00000002-AB4C-46D7-B6E2-7E67C3FE04A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Sheet1!$D$12:$D$13</c15:sqref>
                        </c15:formulaRef>
                      </c:ext>
                    </c:extLst>
                    <c:strCache>
                      <c:ptCount val="2"/>
                      <c:pt idx="0">
                        <c:v>Spring</c:v>
                      </c:pt>
                      <c:pt idx="1">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Sheet1!$D$14</c15:sqref>
                        </c15:formulaRef>
                      </c:ext>
                    </c:extLst>
                    <c:numCache>
                      <c:formatCode>General</c:formatCode>
                      <c:ptCount val="1"/>
                      <c:pt idx="0">
                        <c:v>4.3</c:v>
                      </c:pt>
                    </c:numCache>
                  </c:numRef>
                </c:val>
                <c:extLst xmlns:c15="http://schemas.microsoft.com/office/drawing/2012/chart">
                  <c:ext xmlns:c16="http://schemas.microsoft.com/office/drawing/2014/chart" uri="{C3380CC4-5D6E-409C-BE32-E72D297353CC}">
                    <c16:uniqueId val="{00000003-AB4C-46D7-B6E2-7E67C3FE04A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Sheet1!$E$12:$E$13</c15:sqref>
                        </c15:formulaRef>
                      </c:ext>
                    </c:extLst>
                    <c:strCache>
                      <c:ptCount val="2"/>
                      <c:pt idx="0">
                        <c:v>Summer</c:v>
                      </c:pt>
                      <c:pt idx="1">
                        <c:v>2015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Sheet1!$E$14</c15:sqref>
                        </c15:formulaRef>
                      </c:ext>
                    </c:extLst>
                    <c:numCache>
                      <c:formatCode>General</c:formatCode>
                      <c:ptCount val="1"/>
                      <c:pt idx="0">
                        <c:v>4.5</c:v>
                      </c:pt>
                    </c:numCache>
                  </c:numRef>
                </c:val>
                <c:extLst xmlns:c15="http://schemas.microsoft.com/office/drawing/2012/chart">
                  <c:ext xmlns:c16="http://schemas.microsoft.com/office/drawing/2014/chart" uri="{C3380CC4-5D6E-409C-BE32-E72D297353CC}">
                    <c16:uniqueId val="{00000004-AB4C-46D7-B6E2-7E67C3FE04A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Sheet1!$F$12:$F$13</c15:sqref>
                        </c15:formulaRef>
                      </c:ext>
                    </c:extLst>
                    <c:strCache>
                      <c:ptCount val="2"/>
                      <c:pt idx="0">
                        <c:v>Fall</c:v>
                      </c:pt>
                      <c:pt idx="1">
                        <c:v>2015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Sheet1!$F$14</c15:sqref>
                        </c15:formulaRef>
                      </c:ext>
                    </c:extLst>
                    <c:numCache>
                      <c:formatCode>General</c:formatCode>
                      <c:ptCount val="1"/>
                      <c:pt idx="0">
                        <c:v>3.4</c:v>
                      </c:pt>
                    </c:numCache>
                  </c:numRef>
                </c:val>
                <c:extLst xmlns:c15="http://schemas.microsoft.com/office/drawing/2012/chart">
                  <c:ext xmlns:c16="http://schemas.microsoft.com/office/drawing/2014/chart" uri="{C3380CC4-5D6E-409C-BE32-E72D297353CC}">
                    <c16:uniqueId val="{00000005-AB4C-46D7-B6E2-7E67C3FE04A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Sheet1!$G$12:$G$13</c15:sqref>
                        </c15:formulaRef>
                      </c:ext>
                    </c:extLst>
                    <c:strCache>
                      <c:ptCount val="2"/>
                      <c:pt idx="0">
                        <c:v>Spring</c:v>
                      </c:pt>
                      <c:pt idx="1">
                        <c:v>2016</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Sheet1!$G$14</c15:sqref>
                        </c15:formulaRef>
                      </c:ext>
                    </c:extLst>
                    <c:numCache>
                      <c:formatCode>General</c:formatCode>
                      <c:ptCount val="1"/>
                      <c:pt idx="0">
                        <c:v>4.0999999999999996</c:v>
                      </c:pt>
                    </c:numCache>
                  </c:numRef>
                </c:val>
                <c:extLst xmlns:c15="http://schemas.microsoft.com/office/drawing/2012/chart">
                  <c:ext xmlns:c16="http://schemas.microsoft.com/office/drawing/2014/chart" uri="{C3380CC4-5D6E-409C-BE32-E72D297353CC}">
                    <c16:uniqueId val="{00000006-AB4C-46D7-B6E2-7E67C3FE04A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Sheet1!$H$12:$H$13</c15:sqref>
                        </c15:formulaRef>
                      </c:ext>
                    </c:extLst>
                    <c:strCache>
                      <c:ptCount val="2"/>
                      <c:pt idx="0">
                        <c:v>Summer</c:v>
                      </c:pt>
                      <c:pt idx="1">
                        <c:v>2016</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Sheet1!$H$14</c15:sqref>
                        </c15:formulaRef>
                      </c:ext>
                    </c:extLst>
                    <c:numCache>
                      <c:formatCode>General</c:formatCode>
                      <c:ptCount val="1"/>
                      <c:pt idx="0">
                        <c:v>4.5</c:v>
                      </c:pt>
                    </c:numCache>
                  </c:numRef>
                </c:val>
                <c:extLst xmlns:c15="http://schemas.microsoft.com/office/drawing/2012/chart">
                  <c:ext xmlns:c16="http://schemas.microsoft.com/office/drawing/2014/chart" uri="{C3380CC4-5D6E-409C-BE32-E72D297353CC}">
                    <c16:uniqueId val="{00000007-AB4C-46D7-B6E2-7E67C3FE04A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Sheet1!$I$12:$I$13</c15:sqref>
                        </c15:formulaRef>
                      </c:ext>
                    </c:extLst>
                    <c:strCache>
                      <c:ptCount val="2"/>
                      <c:pt idx="0">
                        <c:v>Fall</c:v>
                      </c:pt>
                      <c:pt idx="1">
                        <c:v>2016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Sheet1!$I$14</c15:sqref>
                        </c15:formulaRef>
                      </c:ext>
                    </c:extLst>
                    <c:numCache>
                      <c:formatCode>General</c:formatCode>
                      <c:ptCount val="1"/>
                      <c:pt idx="0">
                        <c:v>4.4000000000000004</c:v>
                      </c:pt>
                    </c:numCache>
                  </c:numRef>
                </c:val>
                <c:extLst xmlns:c15="http://schemas.microsoft.com/office/drawing/2012/chart">
                  <c:ext xmlns:c16="http://schemas.microsoft.com/office/drawing/2014/chart" uri="{C3380CC4-5D6E-409C-BE32-E72D297353CC}">
                    <c16:uniqueId val="{00000008-AB4C-46D7-B6E2-7E67C3FE04A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Sheet1!$J$12:$J$13</c15:sqref>
                        </c15:formulaRef>
                      </c:ext>
                    </c:extLst>
                    <c:strCache>
                      <c:ptCount val="2"/>
                      <c:pt idx="0">
                        <c:v>Spring</c:v>
                      </c:pt>
                      <c:pt idx="1">
                        <c:v>2017</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Sheet1!$J$14</c15:sqref>
                        </c15:formulaRef>
                      </c:ext>
                    </c:extLst>
                    <c:numCache>
                      <c:formatCode>General</c:formatCode>
                      <c:ptCount val="1"/>
                      <c:pt idx="0">
                        <c:v>4.2</c:v>
                      </c:pt>
                    </c:numCache>
                  </c:numRef>
                </c:val>
                <c:extLst xmlns:c15="http://schemas.microsoft.com/office/drawing/2012/chart">
                  <c:ext xmlns:c16="http://schemas.microsoft.com/office/drawing/2014/chart" uri="{C3380CC4-5D6E-409C-BE32-E72D297353CC}">
                    <c16:uniqueId val="{00000009-AB4C-46D7-B6E2-7E67C3FE04A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Sheet1!$K$12:$K$13</c15:sqref>
                        </c15:formulaRef>
                      </c:ext>
                    </c:extLst>
                    <c:strCache>
                      <c:ptCount val="2"/>
                      <c:pt idx="0">
                        <c:v>Summer</c:v>
                      </c:pt>
                      <c:pt idx="1">
                        <c:v>2017</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Sheet1!$K$14</c15:sqref>
                        </c15:formulaRef>
                      </c:ext>
                    </c:extLst>
                    <c:numCache>
                      <c:formatCode>General</c:formatCode>
                      <c:ptCount val="1"/>
                      <c:pt idx="0">
                        <c:v>4.3</c:v>
                      </c:pt>
                    </c:numCache>
                  </c:numRef>
                </c:val>
                <c:extLst xmlns:c15="http://schemas.microsoft.com/office/drawing/2012/chart">
                  <c:ext xmlns:c16="http://schemas.microsoft.com/office/drawing/2014/chart" uri="{C3380CC4-5D6E-409C-BE32-E72D297353CC}">
                    <c16:uniqueId val="{0000000A-AB4C-46D7-B6E2-7E67C3FE04A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Sheet1!$L$12:$L$13</c15:sqref>
                        </c15:formulaRef>
                      </c:ext>
                    </c:extLst>
                    <c:strCache>
                      <c:ptCount val="2"/>
                      <c:pt idx="0">
                        <c:v>Fall</c:v>
                      </c:pt>
                      <c:pt idx="1">
                        <c:v>2017</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Sheet1!$L$14</c15:sqref>
                        </c15:formulaRef>
                      </c:ext>
                    </c:extLst>
                    <c:numCache>
                      <c:formatCode>General</c:formatCode>
                      <c:ptCount val="1"/>
                      <c:pt idx="0">
                        <c:v>5</c:v>
                      </c:pt>
                    </c:numCache>
                  </c:numRef>
                </c:val>
                <c:extLst xmlns:c15="http://schemas.microsoft.com/office/drawing/2012/chart">
                  <c:ext xmlns:c16="http://schemas.microsoft.com/office/drawing/2014/chart" uri="{C3380CC4-5D6E-409C-BE32-E72D297353CC}">
                    <c16:uniqueId val="{0000000B-AB4C-46D7-B6E2-7E67C3FE04A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Sheet1!$M$12:$M$13</c15:sqref>
                        </c15:formulaRef>
                      </c:ext>
                    </c:extLst>
                    <c:strCache>
                      <c:ptCount val="2"/>
                      <c:pt idx="0">
                        <c:v>Spring</c:v>
                      </c:pt>
                      <c:pt idx="1">
                        <c:v>2018</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Sheet1!$M$14</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C-AB4C-46D7-B6E2-7E67C3FE04A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Sheet1!$N$12:$N$13</c15:sqref>
                        </c15:formulaRef>
                      </c:ext>
                    </c:extLst>
                    <c:strCache>
                      <c:ptCount val="2"/>
                      <c:pt idx="0">
                        <c:v>Summer</c:v>
                      </c:pt>
                      <c:pt idx="1">
                        <c:v>2018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Sheet1!$N$14</c15:sqref>
                        </c15:formulaRef>
                      </c:ext>
                    </c:extLst>
                    <c:numCache>
                      <c:formatCode>General</c:formatCode>
                      <c:ptCount val="1"/>
                      <c:pt idx="0">
                        <c:v>4.1500000000000004</c:v>
                      </c:pt>
                    </c:numCache>
                  </c:numRef>
                </c:val>
                <c:extLst xmlns:c15="http://schemas.microsoft.com/office/drawing/2012/chart">
                  <c:ext xmlns:c16="http://schemas.microsoft.com/office/drawing/2014/chart" uri="{C3380CC4-5D6E-409C-BE32-E72D297353CC}">
                    <c16:uniqueId val="{0000000D-AB4C-46D7-B6E2-7E67C3FE04A7}"/>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Sheet1!$O$12:$O$13</c15:sqref>
                        </c15:formulaRef>
                      </c:ext>
                    </c:extLst>
                    <c:strCache>
                      <c:ptCount val="2"/>
                      <c:pt idx="0">
                        <c:v>Fall</c:v>
                      </c:pt>
                      <c:pt idx="1">
                        <c:v>2018</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Sheet1!$O$14</c15:sqref>
                        </c15:formulaRef>
                      </c:ext>
                    </c:extLst>
                    <c:numCache>
                      <c:formatCode>General</c:formatCode>
                      <c:ptCount val="1"/>
                      <c:pt idx="0">
                        <c:v>4.33</c:v>
                      </c:pt>
                    </c:numCache>
                  </c:numRef>
                </c:val>
                <c:extLst xmlns:c15="http://schemas.microsoft.com/office/drawing/2012/chart">
                  <c:ext xmlns:c16="http://schemas.microsoft.com/office/drawing/2014/chart" uri="{C3380CC4-5D6E-409C-BE32-E72D297353CC}">
                    <c16:uniqueId val="{0000000E-AB4C-46D7-B6E2-7E67C3FE04A7}"/>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Sheet1!$P$12:$P$13</c15:sqref>
                        </c15:formulaRef>
                      </c:ext>
                    </c:extLst>
                    <c:strCache>
                      <c:ptCount val="2"/>
                      <c:pt idx="0">
                        <c:v>Spring</c:v>
                      </c:pt>
                      <c:pt idx="1">
                        <c:v>2019</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Sheet1!$P$14</c15:sqref>
                        </c15:formulaRef>
                      </c:ext>
                    </c:extLst>
                    <c:numCache>
                      <c:formatCode>General</c:formatCode>
                      <c:ptCount val="1"/>
                      <c:pt idx="0">
                        <c:v>4.25</c:v>
                      </c:pt>
                    </c:numCache>
                  </c:numRef>
                </c:val>
                <c:extLst xmlns:c15="http://schemas.microsoft.com/office/drawing/2012/chart">
                  <c:ext xmlns:c16="http://schemas.microsoft.com/office/drawing/2014/chart" uri="{C3380CC4-5D6E-409C-BE32-E72D297353CC}">
                    <c16:uniqueId val="{0000000F-AB4C-46D7-B6E2-7E67C3FE04A7}"/>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Sheet1!$Q$12:$Q$13</c15:sqref>
                        </c15:formulaRef>
                      </c:ext>
                    </c:extLst>
                    <c:strCache>
                      <c:ptCount val="2"/>
                      <c:pt idx="0">
                        <c:v>Summer</c:v>
                      </c:pt>
                      <c:pt idx="1">
                        <c:v>2019</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Sheet1!$Q$14</c15:sqref>
                        </c15:formulaRef>
                      </c:ext>
                    </c:extLst>
                    <c:numCache>
                      <c:formatCode>General</c:formatCode>
                      <c:ptCount val="1"/>
                      <c:pt idx="0">
                        <c:v>3.8</c:v>
                      </c:pt>
                    </c:numCache>
                  </c:numRef>
                </c:val>
                <c:extLst xmlns:c15="http://schemas.microsoft.com/office/drawing/2012/chart">
                  <c:ext xmlns:c16="http://schemas.microsoft.com/office/drawing/2014/chart" uri="{C3380CC4-5D6E-409C-BE32-E72D297353CC}">
                    <c16:uniqueId val="{00000010-AB4C-46D7-B6E2-7E67C3FE04A7}"/>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Sheet1!$R$12:$R$13</c15:sqref>
                        </c15:formulaRef>
                      </c:ext>
                    </c:extLst>
                    <c:strCache>
                      <c:ptCount val="2"/>
                      <c:pt idx="0">
                        <c:v>Fall</c:v>
                      </c:pt>
                      <c:pt idx="1">
                        <c:v>2019</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Sheet1!$R$14</c15:sqref>
                        </c15:formulaRef>
                      </c:ext>
                    </c:extLst>
                    <c:numCache>
                      <c:formatCode>General</c:formatCode>
                      <c:ptCount val="1"/>
                      <c:pt idx="0">
                        <c:v>4.17</c:v>
                      </c:pt>
                    </c:numCache>
                  </c:numRef>
                </c:val>
                <c:extLst xmlns:c15="http://schemas.microsoft.com/office/drawing/2012/chart">
                  <c:ext xmlns:c16="http://schemas.microsoft.com/office/drawing/2014/chart" uri="{C3380CC4-5D6E-409C-BE32-E72D297353CC}">
                    <c16:uniqueId val="{00000011-AB4C-46D7-B6E2-7E67C3FE04A7}"/>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Sheet1!$S$12:$S$13</c15:sqref>
                        </c15:formulaRef>
                      </c:ext>
                    </c:extLst>
                    <c:strCache>
                      <c:ptCount val="2"/>
                      <c:pt idx="0">
                        <c:v>Spring</c:v>
                      </c:pt>
                      <c:pt idx="1">
                        <c:v>2020</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Sheet1!$S$14</c15:sqref>
                        </c15:formulaRef>
                      </c:ext>
                    </c:extLst>
                    <c:numCache>
                      <c:formatCode>General</c:formatCode>
                      <c:ptCount val="1"/>
                      <c:pt idx="0">
                        <c:v>4.3099999999999996</c:v>
                      </c:pt>
                    </c:numCache>
                  </c:numRef>
                </c:val>
                <c:extLst xmlns:c15="http://schemas.microsoft.com/office/drawing/2012/chart">
                  <c:ext xmlns:c16="http://schemas.microsoft.com/office/drawing/2014/chart" uri="{C3380CC4-5D6E-409C-BE32-E72D297353CC}">
                    <c16:uniqueId val="{00000012-AB4C-46D7-B6E2-7E67C3FE04A7}"/>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Sheet1!$T$12:$T$13</c15:sqref>
                        </c15:formulaRef>
                      </c:ext>
                    </c:extLst>
                    <c:strCache>
                      <c:ptCount val="2"/>
                      <c:pt idx="0">
                        <c:v>Summer</c:v>
                      </c:pt>
                      <c:pt idx="1">
                        <c:v>2020</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Sheet1!$T$14</c15:sqref>
                        </c15:formulaRef>
                      </c:ext>
                    </c:extLst>
                    <c:numCache>
                      <c:formatCode>General</c:formatCode>
                      <c:ptCount val="1"/>
                      <c:pt idx="0">
                        <c:v>4.38</c:v>
                      </c:pt>
                    </c:numCache>
                  </c:numRef>
                </c:val>
                <c:extLst xmlns:c15="http://schemas.microsoft.com/office/drawing/2012/chart">
                  <c:ext xmlns:c16="http://schemas.microsoft.com/office/drawing/2014/chart" uri="{C3380CC4-5D6E-409C-BE32-E72D297353CC}">
                    <c16:uniqueId val="{00000013-AB4C-46D7-B6E2-7E67C3FE04A7}"/>
                  </c:ext>
                </c:extLst>
              </c15:ser>
            </c15:filteredBarSeries>
          </c:ext>
        </c:extLst>
      </c:barChart>
      <c:catAx>
        <c:axId val="496659392"/>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TOTAL Reponses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crossAx val="496653488"/>
        <c:crosses val="autoZero"/>
        <c:auto val="1"/>
        <c:lblAlgn val="ctr"/>
        <c:lblOffset val="100"/>
        <c:noMultiLvlLbl val="0"/>
      </c:catAx>
      <c:valAx>
        <c:axId val="496653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r>
                  <a:rPr lang="en-US">
                    <a:solidFill>
                      <a:schemeClr val="tx2"/>
                    </a:solidFill>
                    <a:latin typeface="Arial" panose="020B0604020202020204" pitchFamily="34" charset="0"/>
                    <a:cs typeface="Arial" panose="020B0604020202020204" pitchFamily="34" charset="0"/>
                  </a:rPr>
                  <a:t>Average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496659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19580947417786E-2"/>
          <c:y val="0.15477012455557546"/>
          <c:w val="0.86473904644200672"/>
          <c:h val="0.64488247239645291"/>
        </c:manualLayout>
      </c:layout>
      <c:barChart>
        <c:barDir val="col"/>
        <c:grouping val="clustered"/>
        <c:varyColors val="0"/>
        <c:ser>
          <c:idx val="1"/>
          <c:order val="1"/>
          <c:tx>
            <c:strRef>
              <c:f>Sheet1!$B$65</c:f>
              <c:strCache>
                <c:ptCount val="1"/>
                <c:pt idx="0">
                  <c:v>Not offered at my home institution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Sheet1!$C$61:$J$63</c:f>
              <c:multiLvlStrCache>
                <c:ptCount val="1"/>
                <c:lvl/>
                <c:lvl>
                  <c:pt idx="0">
                    <c:v>FALL 2018 to FALL 2020</c:v>
                  </c:pt>
                </c:lvl>
              </c:multiLvlStrCache>
            </c:multiLvlStrRef>
          </c:cat>
          <c:val>
            <c:numRef>
              <c:f>Sheet1!$C$65:$J$65</c:f>
              <c:numCache>
                <c:formatCode>General</c:formatCode>
                <c:ptCount val="1"/>
                <c:pt idx="0">
                  <c:v>55</c:v>
                </c:pt>
              </c:numCache>
            </c:numRef>
          </c:val>
          <c:extLst>
            <c:ext xmlns:c16="http://schemas.microsoft.com/office/drawing/2014/chart" uri="{C3380CC4-5D6E-409C-BE32-E72D297353CC}">
              <c16:uniqueId val="{00000000-2B16-4224-B92B-409DED41DB43}"/>
            </c:ext>
          </c:extLst>
        </c:ser>
        <c:ser>
          <c:idx val="2"/>
          <c:order val="2"/>
          <c:tx>
            <c:strRef>
              <c:f>Sheet1!$B$66</c:f>
              <c:strCache>
                <c:ptCount val="1"/>
                <c:pt idx="0">
                  <c:v>I wanted a course with this particular faculty member</c:v>
                </c:pt>
              </c:strCache>
            </c:strRef>
          </c:tx>
          <c:spPr>
            <a:solidFill>
              <a:srgbClr val="24D2C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Sheet1!$C$61:$J$63</c:f>
              <c:multiLvlStrCache>
                <c:ptCount val="1"/>
                <c:lvl/>
                <c:lvl>
                  <c:pt idx="0">
                    <c:v>FALL 2018 to FALL 2020</c:v>
                  </c:pt>
                </c:lvl>
              </c:multiLvlStrCache>
            </c:multiLvlStrRef>
          </c:cat>
          <c:val>
            <c:numRef>
              <c:f>Sheet1!$C$66:$J$66</c:f>
              <c:numCache>
                <c:formatCode>General</c:formatCode>
                <c:ptCount val="1"/>
                <c:pt idx="0">
                  <c:v>4</c:v>
                </c:pt>
              </c:numCache>
            </c:numRef>
          </c:val>
          <c:extLst>
            <c:ext xmlns:c16="http://schemas.microsoft.com/office/drawing/2014/chart" uri="{C3380CC4-5D6E-409C-BE32-E72D297353CC}">
              <c16:uniqueId val="{00000001-2B16-4224-B92B-409DED41DB43}"/>
            </c:ext>
          </c:extLst>
        </c:ser>
        <c:ser>
          <c:idx val="3"/>
          <c:order val="3"/>
          <c:tx>
            <c:strRef>
              <c:f>Sheet1!$B$67</c:f>
              <c:strCache>
                <c:ptCount val="1"/>
                <c:pt idx="0">
                  <c:v>Other</c:v>
                </c:pt>
              </c:strCache>
            </c:strRef>
          </c:tx>
          <c:spPr>
            <a:solidFill>
              <a:srgbClr val="45427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45427E"/>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Sheet1!$C$61:$J$63</c:f>
              <c:multiLvlStrCache>
                <c:ptCount val="1"/>
                <c:lvl/>
                <c:lvl>
                  <c:pt idx="0">
                    <c:v>FALL 2018 to FALL 2020</c:v>
                  </c:pt>
                </c:lvl>
              </c:multiLvlStrCache>
            </c:multiLvlStrRef>
          </c:cat>
          <c:val>
            <c:numRef>
              <c:f>Sheet1!$C$67:$J$67</c:f>
              <c:numCache>
                <c:formatCode>General</c:formatCode>
                <c:ptCount val="1"/>
                <c:pt idx="0">
                  <c:v>24</c:v>
                </c:pt>
              </c:numCache>
            </c:numRef>
          </c:val>
          <c:extLst>
            <c:ext xmlns:c16="http://schemas.microsoft.com/office/drawing/2014/chart" uri="{C3380CC4-5D6E-409C-BE32-E72D297353CC}">
              <c16:uniqueId val="{00000002-2B16-4224-B92B-409DED41DB43}"/>
            </c:ext>
          </c:extLst>
        </c:ser>
        <c:dLbls>
          <c:showLegendKey val="0"/>
          <c:showVal val="1"/>
          <c:showCatName val="0"/>
          <c:showSerName val="0"/>
          <c:showPercent val="0"/>
          <c:showBubbleSize val="0"/>
        </c:dLbls>
        <c:gapWidth val="219"/>
        <c:overlap val="-27"/>
        <c:axId val="509425512"/>
        <c:axId val="509423872"/>
        <c:extLst>
          <c:ext xmlns:c15="http://schemas.microsoft.com/office/drawing/2012/chart" uri="{02D57815-91ED-43cb-92C2-25804820EDAC}">
            <c15:filteredBarSeries>
              <c15:ser>
                <c:idx val="0"/>
                <c:order val="0"/>
                <c:tx>
                  <c:strRef>
                    <c:extLst>
                      <c:ext uri="{02D57815-91ED-43cb-92C2-25804820EDAC}">
                        <c15:formulaRef>
                          <c15:sqref>Sheet1!$B$64</c15:sqref>
                        </c15:formulaRef>
                      </c:ext>
                    </c:extLst>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c:ext uri="{02D57815-91ED-43cb-92C2-25804820EDAC}">
                        <c15:formulaRef>
                          <c15:sqref>Sheet1!$C$61:$J$63</c15:sqref>
                        </c15:formulaRef>
                      </c:ext>
                    </c:extLst>
                    <c:multiLvlStrCache>
                      <c:ptCount val="1"/>
                      <c:lvl/>
                      <c:lvl>
                        <c:pt idx="0">
                          <c:v>FALL 2018 to FALL 2020</c:v>
                        </c:pt>
                      </c:lvl>
                    </c:multiLvlStrCache>
                  </c:multiLvlStrRef>
                </c:cat>
                <c:val>
                  <c:numRef>
                    <c:extLst>
                      <c:ext uri="{02D57815-91ED-43cb-92C2-25804820EDAC}">
                        <c15:formulaRef>
                          <c15:sqref>Sheet1!$C$64:$J$64</c15:sqref>
                        </c15:formulaRef>
                      </c:ext>
                    </c:extLst>
                    <c:numCache>
                      <c:formatCode>General</c:formatCode>
                      <c:ptCount val="1"/>
                    </c:numCache>
                  </c:numRef>
                </c:val>
                <c:extLst>
                  <c:ext xmlns:c16="http://schemas.microsoft.com/office/drawing/2014/chart" uri="{C3380CC4-5D6E-409C-BE32-E72D297353CC}">
                    <c16:uniqueId val="{00000003-2B16-4224-B92B-409DED41DB43}"/>
                  </c:ext>
                </c:extLst>
              </c15:ser>
            </c15:filteredBarSeries>
          </c:ext>
        </c:extLst>
      </c:barChart>
      <c:lineChart>
        <c:grouping val="standard"/>
        <c:varyColors val="0"/>
        <c:dLbls>
          <c:showLegendKey val="0"/>
          <c:showVal val="1"/>
          <c:showCatName val="0"/>
          <c:showSerName val="0"/>
          <c:showPercent val="0"/>
          <c:showBubbleSize val="0"/>
        </c:dLbls>
        <c:marker val="1"/>
        <c:smooth val="0"/>
        <c:axId val="509425512"/>
        <c:axId val="509423872"/>
        <c:extLst>
          <c:ext xmlns:c15="http://schemas.microsoft.com/office/drawing/2012/chart" uri="{02D57815-91ED-43cb-92C2-25804820EDAC}">
            <c15:filteredLineSeries>
              <c15:ser>
                <c:idx val="4"/>
                <c:order val="4"/>
                <c:tx>
                  <c:strRef>
                    <c:extLst>
                      <c:ext uri="{02D57815-91ED-43cb-92C2-25804820EDAC}">
                        <c15:formulaRef>
                          <c15:sqref>Sheet1!$B$68</c15:sqref>
                        </c15:formulaRef>
                      </c:ext>
                    </c:extLst>
                    <c:strCache>
                      <c:ptCount val="1"/>
                      <c:pt idx="0">
                        <c:v>TOTAL</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c:ext uri="{02D57815-91ED-43cb-92C2-25804820EDAC}">
                        <c15:formulaRef>
                          <c15:sqref>Sheet1!$C$61:$J$63</c15:sqref>
                        </c15:formulaRef>
                      </c:ext>
                    </c:extLst>
                    <c:multiLvlStrCache>
                      <c:ptCount val="1"/>
                      <c:lvl/>
                      <c:lvl>
                        <c:pt idx="0">
                          <c:v>FALL 2018 to FALL 2020</c:v>
                        </c:pt>
                      </c:lvl>
                    </c:multiLvlStrCache>
                  </c:multiLvlStrRef>
                </c:cat>
                <c:val>
                  <c:numRef>
                    <c:extLst>
                      <c:ext uri="{02D57815-91ED-43cb-92C2-25804820EDAC}">
                        <c15:formulaRef>
                          <c15:sqref>Sheet1!$C$68:$J$68</c15:sqref>
                        </c15:formulaRef>
                      </c:ext>
                    </c:extLst>
                    <c:numCache>
                      <c:formatCode>General</c:formatCode>
                      <c:ptCount val="1"/>
                      <c:pt idx="0">
                        <c:v>83</c:v>
                      </c:pt>
                    </c:numCache>
                  </c:numRef>
                </c:val>
                <c:smooth val="0"/>
                <c:extLst>
                  <c:ext xmlns:c16="http://schemas.microsoft.com/office/drawing/2014/chart" uri="{C3380CC4-5D6E-409C-BE32-E72D297353CC}">
                    <c16:uniqueId val="{00000004-2B16-4224-B92B-409DED41DB43}"/>
                  </c:ext>
                </c:extLst>
              </c15:ser>
            </c15:filteredLineSeries>
          </c:ext>
        </c:extLst>
      </c:lineChart>
      <c:catAx>
        <c:axId val="509425512"/>
        <c:scaling>
          <c:orientation val="minMax"/>
        </c:scaling>
        <c:delete val="1"/>
        <c:axPos val="b"/>
        <c:numFmt formatCode="General" sourceLinked="1"/>
        <c:majorTickMark val="none"/>
        <c:minorTickMark val="none"/>
        <c:tickLblPos val="nextTo"/>
        <c:crossAx val="509423872"/>
        <c:crosses val="autoZero"/>
        <c:auto val="1"/>
        <c:lblAlgn val="ctr"/>
        <c:lblOffset val="100"/>
        <c:noMultiLvlLbl val="0"/>
      </c:catAx>
      <c:valAx>
        <c:axId val="509423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45427E"/>
                    </a:solidFill>
                    <a:latin typeface="+mn-lt"/>
                    <a:ea typeface="+mn-ea"/>
                    <a:cs typeface="+mn-cs"/>
                  </a:defRPr>
                </a:pPr>
                <a:r>
                  <a:rPr lang="en-US">
                    <a:solidFill>
                      <a:srgbClr val="45427E"/>
                    </a:solidFill>
                  </a:rPr>
                  <a:t>#</a:t>
                </a:r>
                <a:r>
                  <a:rPr lang="en-US" baseline="0">
                    <a:solidFill>
                      <a:srgbClr val="45427E"/>
                    </a:solidFill>
                  </a:rPr>
                  <a:t> fo Student Reponses</a:t>
                </a:r>
                <a:endParaRPr lang="en-US">
                  <a:solidFill>
                    <a:srgbClr val="45427E"/>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45427E"/>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425512"/>
        <c:crosses val="autoZero"/>
        <c:crossBetween val="between"/>
      </c:valAx>
      <c:spPr>
        <a:noFill/>
        <a:ln>
          <a:noFill/>
        </a:ln>
        <a:effectLst/>
      </c:spPr>
    </c:plotArea>
    <c:legend>
      <c:legendPos val="b"/>
      <c:layout>
        <c:manualLayout>
          <c:xMode val="edge"/>
          <c:yMode val="edge"/>
          <c:x val="0.11811620224394222"/>
          <c:y val="0.83788836093887353"/>
          <c:w val="0.75620662176586051"/>
          <c:h val="6.3307403704769838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45427E"/>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solidFill>
                  <a:schemeClr val="tx2"/>
                </a:solidFill>
                <a:latin typeface="Arial" panose="020B0604020202020204" pitchFamily="34" charset="0"/>
                <a:cs typeface="Arial" panose="020B0604020202020204" pitchFamily="34" charset="0"/>
              </a:rPr>
              <a:t>Fall 2018 to Fall 2020</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Sheet1!$B$39</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Sheet1!$C$36:$K$38</c:f>
              <c:multiLvlStrCache>
                <c:ptCount val="1"/>
                <c:lvl/>
                <c:lvl>
                  <c:pt idx="0">
                    <c:v>TOTAL</c:v>
                  </c:pt>
                </c:lvl>
              </c:multiLvlStrCache>
              <c:extLst/>
            </c:multiLvlStrRef>
          </c:cat>
          <c:val>
            <c:numRef>
              <c:f>Sheet1!$C$39:$K$39</c:f>
              <c:numCache>
                <c:formatCode>General</c:formatCode>
                <c:ptCount val="1"/>
                <c:pt idx="0">
                  <c:v>80</c:v>
                </c:pt>
              </c:numCache>
              <c:extLst/>
            </c:numRef>
          </c:val>
          <c:extLst>
            <c:ext xmlns:c16="http://schemas.microsoft.com/office/drawing/2014/chart" uri="{C3380CC4-5D6E-409C-BE32-E72D297353CC}">
              <c16:uniqueId val="{00000000-5B7F-43F0-8BD4-6259AC1E85C2}"/>
            </c:ext>
          </c:extLst>
        </c:ser>
        <c:ser>
          <c:idx val="1"/>
          <c:order val="1"/>
          <c:tx>
            <c:strRef>
              <c:f>Sheet1!$B$40</c:f>
              <c:strCache>
                <c:ptCount val="1"/>
                <c:pt idx="0">
                  <c:v>No</c:v>
                </c:pt>
              </c:strCache>
            </c:strRef>
          </c:tx>
          <c:spPr>
            <a:solidFill>
              <a:srgbClr val="45427E"/>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5B7F-43F0-8BD4-6259AC1E85C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Sheet1!$C$36:$K$38</c:f>
              <c:multiLvlStrCache>
                <c:ptCount val="1"/>
                <c:lvl/>
                <c:lvl>
                  <c:pt idx="0">
                    <c:v>TOTAL</c:v>
                  </c:pt>
                </c:lvl>
              </c:multiLvlStrCache>
              <c:extLst/>
            </c:multiLvlStrRef>
          </c:cat>
          <c:val>
            <c:numRef>
              <c:f>Sheet1!$C$40:$K$40</c:f>
              <c:numCache>
                <c:formatCode>General</c:formatCode>
                <c:ptCount val="1"/>
                <c:pt idx="0">
                  <c:v>3</c:v>
                </c:pt>
              </c:numCache>
              <c:extLst/>
            </c:numRef>
          </c:val>
          <c:extLst>
            <c:ext xmlns:c16="http://schemas.microsoft.com/office/drawing/2014/chart" uri="{C3380CC4-5D6E-409C-BE32-E72D297353CC}">
              <c16:uniqueId val="{00000002-5B7F-43F0-8BD4-6259AC1E85C2}"/>
            </c:ext>
          </c:extLst>
        </c:ser>
        <c:dLbls>
          <c:showLegendKey val="0"/>
          <c:showVal val="0"/>
          <c:showCatName val="0"/>
          <c:showSerName val="0"/>
          <c:showPercent val="0"/>
          <c:showBubbleSize val="0"/>
        </c:dLbls>
        <c:gapWidth val="219"/>
        <c:overlap val="-27"/>
        <c:axId val="335964040"/>
        <c:axId val="335967320"/>
        <c:extLst>
          <c:ext xmlns:c15="http://schemas.microsoft.com/office/drawing/2012/chart" uri="{02D57815-91ED-43cb-92C2-25804820EDAC}">
            <c15:filteredBarSeries>
              <c15:ser>
                <c:idx val="2"/>
                <c:order val="2"/>
                <c:tx>
                  <c:strRef>
                    <c:extLst>
                      <c:ext uri="{02D57815-91ED-43cb-92C2-25804820EDAC}">
                        <c15:formulaRef>
                          <c15:sqref>Sheet1!$B$41</c15:sqref>
                        </c15:formulaRef>
                      </c:ext>
                    </c:extLst>
                    <c:strCache>
                      <c:ptCount val="1"/>
                      <c:pt idx="0">
                        <c:v>TOTAL</c:v>
                      </c:pt>
                    </c:strCache>
                  </c:strRef>
                </c:tx>
                <c:spPr>
                  <a:solidFill>
                    <a:schemeClr val="accent3"/>
                  </a:solidFill>
                  <a:ln>
                    <a:noFill/>
                  </a:ln>
                  <a:effectLst/>
                </c:spPr>
                <c:invertIfNegative val="0"/>
                <c:cat>
                  <c:multiLvlStrRef>
                    <c:extLst>
                      <c:ext uri="{02D57815-91ED-43cb-92C2-25804820EDAC}">
                        <c15:formulaRef>
                          <c15:sqref>Sheet1!$C$36:$K$38</c15:sqref>
                        </c15:formulaRef>
                      </c:ext>
                    </c:extLst>
                    <c:multiLvlStrCache>
                      <c:ptCount val="1"/>
                      <c:lvl/>
                      <c:lvl>
                        <c:pt idx="0">
                          <c:v>TOTAL</c:v>
                        </c:pt>
                      </c:lvl>
                    </c:multiLvlStrCache>
                  </c:multiLvlStrRef>
                </c:cat>
                <c:val>
                  <c:numRef>
                    <c:extLst>
                      <c:ext uri="{02D57815-91ED-43cb-92C2-25804820EDAC}">
                        <c15:formulaRef>
                          <c15:sqref>Sheet1!$C$41:$K$41</c15:sqref>
                        </c15:formulaRef>
                      </c:ext>
                    </c:extLst>
                    <c:numCache>
                      <c:formatCode>General</c:formatCode>
                      <c:ptCount val="1"/>
                      <c:pt idx="0">
                        <c:v>83</c:v>
                      </c:pt>
                    </c:numCache>
                  </c:numRef>
                </c:val>
                <c:extLst>
                  <c:ext xmlns:c16="http://schemas.microsoft.com/office/drawing/2014/chart" uri="{C3380CC4-5D6E-409C-BE32-E72D297353CC}">
                    <c16:uniqueId val="{00000003-5B7F-43F0-8BD4-6259AC1E85C2}"/>
                  </c:ext>
                </c:extLst>
              </c15:ser>
            </c15:filteredBarSeries>
          </c:ext>
        </c:extLst>
      </c:barChart>
      <c:catAx>
        <c:axId val="33596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35967320"/>
        <c:crosses val="autoZero"/>
        <c:auto val="1"/>
        <c:lblAlgn val="ctr"/>
        <c:lblOffset val="100"/>
        <c:noMultiLvlLbl val="0"/>
      </c:catAx>
      <c:valAx>
        <c:axId val="335967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59640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881737-255F-4182-9D63-749FE63119AB}"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E99D015D-096A-482D-B770-ABDC219ADDBD}">
      <dgm:prSet custT="1"/>
      <dgm:spPr>
        <a:solidFill>
          <a:srgbClr val="45427E"/>
        </a:solidFill>
      </dgm:spPr>
      <dgm:t>
        <a:bodyPr/>
        <a:lstStyle/>
        <a:p>
          <a:pPr rtl="0"/>
          <a:r>
            <a:rPr lang="en-US" sz="1200" b="1" dirty="0">
              <a:latin typeface="+mn-lt"/>
              <a:cs typeface="Arial" panose="020B0604020202020204" pitchFamily="34" charset="0"/>
            </a:rPr>
            <a:t>MEMBERS</a:t>
          </a:r>
        </a:p>
      </dgm:t>
    </dgm:pt>
    <dgm:pt modelId="{6E3EC500-800F-4F7B-8ACC-748B7386E68A}" type="parTrans" cxnId="{5CF76DCC-DFD0-4EF3-9240-4C61A68A58A1}">
      <dgm:prSet/>
      <dgm:spPr/>
      <dgm:t>
        <a:bodyPr/>
        <a:lstStyle/>
        <a:p>
          <a:endParaRPr lang="en-US"/>
        </a:p>
      </dgm:t>
    </dgm:pt>
    <dgm:pt modelId="{C6A8E271-EDF7-4CC7-9FFC-13458DDC9772}" type="sibTrans" cxnId="{5CF76DCC-DFD0-4EF3-9240-4C61A68A58A1}">
      <dgm:prSet/>
      <dgm:spPr/>
      <dgm:t>
        <a:bodyPr/>
        <a:lstStyle/>
        <a:p>
          <a:endParaRPr lang="en-US"/>
        </a:p>
      </dgm:t>
    </dgm:pt>
    <dgm:pt modelId="{1AE5572C-CCA5-472B-A20A-C65CD8279A05}">
      <dgm:prSet custT="1"/>
      <dgm:spPr>
        <a:solidFill>
          <a:srgbClr val="45427E"/>
        </a:solidFill>
      </dgm:spPr>
      <dgm:t>
        <a:bodyPr/>
        <a:lstStyle/>
        <a:p>
          <a:pPr rtl="0"/>
          <a:r>
            <a:rPr lang="en-US" sz="1150" b="1" dirty="0"/>
            <a:t>GRADUATES</a:t>
          </a:r>
        </a:p>
      </dgm:t>
    </dgm:pt>
    <dgm:pt modelId="{15906B4E-54E9-4C1D-B484-02F6F5DD17BB}" type="parTrans" cxnId="{FF7176A9-9921-4A80-A3A5-CC6879BB0E10}">
      <dgm:prSet/>
      <dgm:spPr/>
      <dgm:t>
        <a:bodyPr/>
        <a:lstStyle/>
        <a:p>
          <a:endParaRPr lang="en-US"/>
        </a:p>
      </dgm:t>
    </dgm:pt>
    <dgm:pt modelId="{A6710687-B0A5-4AE9-8B7F-C8C3B516CF2C}" type="sibTrans" cxnId="{FF7176A9-9921-4A80-A3A5-CC6879BB0E10}">
      <dgm:prSet/>
      <dgm:spPr/>
      <dgm:t>
        <a:bodyPr/>
        <a:lstStyle/>
        <a:p>
          <a:endParaRPr lang="en-US"/>
        </a:p>
      </dgm:t>
    </dgm:pt>
    <dgm:pt modelId="{9FE9B053-F63F-46A9-8FD1-BBEDA67F1F72}">
      <dgm:prSet custT="1"/>
      <dgm:spPr>
        <a:solidFill>
          <a:srgbClr val="45427E"/>
        </a:solidFill>
      </dgm:spPr>
      <dgm:t>
        <a:bodyPr/>
        <a:lstStyle/>
        <a:p>
          <a:pPr rtl="0"/>
          <a:r>
            <a:rPr lang="en-US" sz="1200" b="1" dirty="0"/>
            <a:t>SEATS</a:t>
          </a:r>
          <a:br>
            <a:rPr lang="en-US" sz="1200" b="1" dirty="0"/>
          </a:br>
          <a:r>
            <a:rPr lang="en-US" sz="1200" b="1" dirty="0"/>
            <a:t>(</a:t>
          </a:r>
          <a:r>
            <a:rPr lang="en-US" sz="1200" b="0" dirty="0"/>
            <a:t>total all years)</a:t>
          </a:r>
        </a:p>
      </dgm:t>
    </dgm:pt>
    <dgm:pt modelId="{28DF9560-753F-4970-9192-8551F6532F93}" type="parTrans" cxnId="{14095417-5884-4B47-85E5-EBDF0CB3D70F}">
      <dgm:prSet/>
      <dgm:spPr/>
      <dgm:t>
        <a:bodyPr/>
        <a:lstStyle/>
        <a:p>
          <a:endParaRPr lang="en-US"/>
        </a:p>
      </dgm:t>
    </dgm:pt>
    <dgm:pt modelId="{B01C7BF0-9A7D-47BB-98AF-1529A0EA2680}" type="sibTrans" cxnId="{14095417-5884-4B47-85E5-EBDF0CB3D70F}">
      <dgm:prSet/>
      <dgm:spPr/>
      <dgm:t>
        <a:bodyPr/>
        <a:lstStyle/>
        <a:p>
          <a:endParaRPr lang="en-US"/>
        </a:p>
      </dgm:t>
    </dgm:pt>
    <dgm:pt modelId="{572C23A7-426E-4BE6-91DA-7F3F58353FE2}">
      <dgm:prSet custT="1"/>
      <dgm:spPr>
        <a:solidFill>
          <a:srgbClr val="45427E"/>
        </a:solidFill>
      </dgm:spPr>
      <dgm:t>
        <a:bodyPr/>
        <a:lstStyle/>
        <a:p>
          <a:pPr rtl="0"/>
          <a:r>
            <a:rPr lang="en-US" sz="1200" b="1" dirty="0">
              <a:latin typeface="+mn-lt"/>
            </a:rPr>
            <a:t>ANNUAL</a:t>
          </a:r>
          <a:br>
            <a:rPr lang="en-US" sz="1200" b="1" dirty="0">
              <a:latin typeface="+mn-lt"/>
            </a:rPr>
          </a:br>
          <a:r>
            <a:rPr lang="en-US" sz="1200" b="1" dirty="0">
              <a:latin typeface="+mn-lt"/>
            </a:rPr>
            <a:t>COURSES</a:t>
          </a:r>
          <a:endParaRPr lang="en-US" sz="1200" dirty="0">
            <a:latin typeface="+mn-lt"/>
          </a:endParaRPr>
        </a:p>
      </dgm:t>
    </dgm:pt>
    <dgm:pt modelId="{EA176112-7104-49A4-A46F-3F4AB7FA75C0}" type="parTrans" cxnId="{41FF7BE3-9576-4BBA-ABE7-365ABCD1BD1D}">
      <dgm:prSet/>
      <dgm:spPr/>
      <dgm:t>
        <a:bodyPr/>
        <a:lstStyle/>
        <a:p>
          <a:endParaRPr lang="en-US"/>
        </a:p>
      </dgm:t>
    </dgm:pt>
    <dgm:pt modelId="{F4625F13-1CA0-4587-88F7-5BD1213FCD18}" type="sibTrans" cxnId="{41FF7BE3-9576-4BBA-ABE7-365ABCD1BD1D}">
      <dgm:prSet/>
      <dgm:spPr/>
      <dgm:t>
        <a:bodyPr/>
        <a:lstStyle/>
        <a:p>
          <a:endParaRPr lang="en-US"/>
        </a:p>
      </dgm:t>
    </dgm:pt>
    <dgm:pt modelId="{735DA5B6-84F0-4765-B432-3377EE579BEB}">
      <dgm:prSet custT="1"/>
      <dgm:spPr>
        <a:noFill/>
      </dgm:spPr>
      <dgm:t>
        <a:bodyPr anchor="ctr"/>
        <a:lstStyle/>
        <a:p>
          <a:pPr algn="ctr" rtl="0"/>
          <a:r>
            <a:rPr lang="en-US" sz="3600" dirty="0">
              <a:solidFill>
                <a:srgbClr val="45427E"/>
              </a:solidFill>
            </a:rPr>
            <a:t>16</a:t>
          </a:r>
        </a:p>
      </dgm:t>
    </dgm:pt>
    <dgm:pt modelId="{058EB84B-3DB9-4185-B980-DA290A0937F7}" type="parTrans" cxnId="{A3026E98-A038-409C-9BD2-FBDAE97C248C}">
      <dgm:prSet/>
      <dgm:spPr/>
      <dgm:t>
        <a:bodyPr/>
        <a:lstStyle/>
        <a:p>
          <a:endParaRPr lang="en-US"/>
        </a:p>
      </dgm:t>
    </dgm:pt>
    <dgm:pt modelId="{84170BF2-58C7-4F6A-AA28-ED1E8A94281B}" type="sibTrans" cxnId="{A3026E98-A038-409C-9BD2-FBDAE97C248C}">
      <dgm:prSet/>
      <dgm:spPr/>
      <dgm:t>
        <a:bodyPr/>
        <a:lstStyle/>
        <a:p>
          <a:endParaRPr lang="en-US"/>
        </a:p>
      </dgm:t>
    </dgm:pt>
    <dgm:pt modelId="{756B363D-A776-43B8-9A53-A841413F6153}">
      <dgm:prSet custT="1"/>
      <dgm:spPr>
        <a:noFill/>
      </dgm:spPr>
      <dgm:t>
        <a:bodyPr anchor="ctr"/>
        <a:lstStyle/>
        <a:p>
          <a:pPr algn="ctr" rtl="0"/>
          <a:r>
            <a:rPr lang="en-US" sz="3600" dirty="0">
              <a:solidFill>
                <a:srgbClr val="45427E"/>
              </a:solidFill>
            </a:rPr>
            <a:t>250</a:t>
          </a:r>
        </a:p>
      </dgm:t>
    </dgm:pt>
    <dgm:pt modelId="{053D9BEF-0950-416E-93F4-FB8328359E2D}" type="parTrans" cxnId="{637DBA9F-9FEB-404F-9B27-243902CFE731}">
      <dgm:prSet/>
      <dgm:spPr/>
      <dgm:t>
        <a:bodyPr/>
        <a:lstStyle/>
        <a:p>
          <a:endParaRPr lang="en-US"/>
        </a:p>
      </dgm:t>
    </dgm:pt>
    <dgm:pt modelId="{281F6965-DAEA-4EDC-9711-78DC0B67E6EC}" type="sibTrans" cxnId="{637DBA9F-9FEB-404F-9B27-243902CFE731}">
      <dgm:prSet/>
      <dgm:spPr/>
      <dgm:t>
        <a:bodyPr/>
        <a:lstStyle/>
        <a:p>
          <a:endParaRPr lang="en-US"/>
        </a:p>
      </dgm:t>
    </dgm:pt>
    <dgm:pt modelId="{5E9A0147-F11D-4C36-A45D-6355E5291D14}">
      <dgm:prSet custT="1"/>
      <dgm:spPr>
        <a:noFill/>
      </dgm:spPr>
      <dgm:t>
        <a:bodyPr anchor="ctr"/>
        <a:lstStyle/>
        <a:p>
          <a:pPr algn="ctr" rtl="0"/>
          <a:r>
            <a:rPr lang="en-US" sz="2000" dirty="0">
              <a:solidFill>
                <a:srgbClr val="45427E"/>
              </a:solidFill>
            </a:rPr>
            <a:t>Over</a:t>
          </a:r>
          <a:r>
            <a:rPr lang="en-US" sz="3600" dirty="0">
              <a:solidFill>
                <a:srgbClr val="45427E"/>
              </a:solidFill>
            </a:rPr>
            <a:t/>
          </a:r>
          <a:br>
            <a:rPr lang="en-US" sz="3600" dirty="0">
              <a:solidFill>
                <a:srgbClr val="45427E"/>
              </a:solidFill>
            </a:rPr>
          </a:br>
          <a:r>
            <a:rPr lang="en-US" sz="3600" dirty="0">
              <a:solidFill>
                <a:srgbClr val="45427E"/>
              </a:solidFill>
            </a:rPr>
            <a:t>1,000</a:t>
          </a:r>
        </a:p>
      </dgm:t>
    </dgm:pt>
    <dgm:pt modelId="{D3D93A37-E679-45F9-B62C-3A82603A497E}" type="parTrans" cxnId="{0C35058D-71F3-46EE-9F05-18BB49F13A73}">
      <dgm:prSet/>
      <dgm:spPr/>
      <dgm:t>
        <a:bodyPr/>
        <a:lstStyle/>
        <a:p>
          <a:endParaRPr lang="en-US"/>
        </a:p>
      </dgm:t>
    </dgm:pt>
    <dgm:pt modelId="{0DB4BD0D-239B-4954-958A-CD6AEE713FFB}" type="sibTrans" cxnId="{0C35058D-71F3-46EE-9F05-18BB49F13A73}">
      <dgm:prSet/>
      <dgm:spPr/>
      <dgm:t>
        <a:bodyPr/>
        <a:lstStyle/>
        <a:p>
          <a:endParaRPr lang="en-US"/>
        </a:p>
      </dgm:t>
    </dgm:pt>
    <dgm:pt modelId="{EDA550C8-B2FE-481F-AC85-9F9F0B6A4EA9}">
      <dgm:prSet custT="1"/>
      <dgm:spPr>
        <a:noFill/>
      </dgm:spPr>
      <dgm:t>
        <a:bodyPr anchor="ctr"/>
        <a:lstStyle/>
        <a:p>
          <a:pPr algn="ctr" rtl="0"/>
          <a:r>
            <a:rPr lang="en-US" sz="2000" dirty="0">
              <a:solidFill>
                <a:srgbClr val="45427E"/>
              </a:solidFill>
            </a:rPr>
            <a:t>Over</a:t>
          </a:r>
          <a:br>
            <a:rPr lang="en-US" sz="2000" dirty="0">
              <a:solidFill>
                <a:srgbClr val="45427E"/>
              </a:solidFill>
            </a:rPr>
          </a:br>
          <a:r>
            <a:rPr lang="en-US" sz="3600" dirty="0">
              <a:solidFill>
                <a:srgbClr val="45427E"/>
              </a:solidFill>
            </a:rPr>
            <a:t>300</a:t>
          </a:r>
        </a:p>
      </dgm:t>
    </dgm:pt>
    <dgm:pt modelId="{A7178F12-DA84-42E5-A19F-5519FC3973E1}" type="parTrans" cxnId="{4A46B73B-D68C-4759-A995-7118982B2462}">
      <dgm:prSet/>
      <dgm:spPr/>
      <dgm:t>
        <a:bodyPr/>
        <a:lstStyle/>
        <a:p>
          <a:endParaRPr lang="en-US"/>
        </a:p>
      </dgm:t>
    </dgm:pt>
    <dgm:pt modelId="{B7F1B5A3-D999-4792-9025-71B3CE2B56DE}" type="sibTrans" cxnId="{4A46B73B-D68C-4759-A995-7118982B2462}">
      <dgm:prSet/>
      <dgm:spPr/>
      <dgm:t>
        <a:bodyPr/>
        <a:lstStyle/>
        <a:p>
          <a:endParaRPr lang="en-US"/>
        </a:p>
      </dgm:t>
    </dgm:pt>
    <dgm:pt modelId="{EFE4B4DE-D9D4-4FE1-B4DE-114A7BF164B6}" type="pres">
      <dgm:prSet presAssocID="{DB881737-255F-4182-9D63-749FE63119AB}" presName="Name0" presStyleCnt="0">
        <dgm:presLayoutVars>
          <dgm:chMax/>
          <dgm:chPref val="3"/>
          <dgm:dir/>
          <dgm:animOne val="branch"/>
          <dgm:animLvl val="lvl"/>
        </dgm:presLayoutVars>
      </dgm:prSet>
      <dgm:spPr/>
      <dgm:t>
        <a:bodyPr/>
        <a:lstStyle/>
        <a:p>
          <a:endParaRPr lang="en-US"/>
        </a:p>
      </dgm:t>
    </dgm:pt>
    <dgm:pt modelId="{A91060AC-E7BF-4982-B2B4-1AB24103FF29}" type="pres">
      <dgm:prSet presAssocID="{E99D015D-096A-482D-B770-ABDC219ADDBD}" presName="composite" presStyleCnt="0"/>
      <dgm:spPr/>
    </dgm:pt>
    <dgm:pt modelId="{FCF396FA-1062-4025-BE81-5BA487656C21}" type="pres">
      <dgm:prSet presAssocID="{E99D015D-096A-482D-B770-ABDC219ADDBD}" presName="FirstChild" presStyleLbl="revTx" presStyleIdx="0" presStyleCnt="4">
        <dgm:presLayoutVars>
          <dgm:chMax val="0"/>
          <dgm:chPref val="0"/>
          <dgm:bulletEnabled val="1"/>
        </dgm:presLayoutVars>
      </dgm:prSet>
      <dgm:spPr/>
      <dgm:t>
        <a:bodyPr/>
        <a:lstStyle/>
        <a:p>
          <a:endParaRPr lang="en-US"/>
        </a:p>
      </dgm:t>
    </dgm:pt>
    <dgm:pt modelId="{BEE07DB7-C7E3-41E6-AD91-0796911A044F}" type="pres">
      <dgm:prSet presAssocID="{E99D015D-096A-482D-B770-ABDC219ADDBD}" presName="Parent" presStyleLbl="alignNode1" presStyleIdx="0" presStyleCnt="4" custScaleX="151221" custLinFactNeighborX="-8112" custLinFactNeighborY="1435">
        <dgm:presLayoutVars>
          <dgm:chMax val="3"/>
          <dgm:chPref val="3"/>
          <dgm:bulletEnabled val="1"/>
        </dgm:presLayoutVars>
      </dgm:prSet>
      <dgm:spPr/>
      <dgm:t>
        <a:bodyPr/>
        <a:lstStyle/>
        <a:p>
          <a:endParaRPr lang="en-US"/>
        </a:p>
      </dgm:t>
    </dgm:pt>
    <dgm:pt modelId="{4FD818B4-4188-40C0-9ADC-FE620C568939}" type="pres">
      <dgm:prSet presAssocID="{E99D015D-096A-482D-B770-ABDC219ADDBD}" presName="Accent" presStyleLbl="parChTrans1D1" presStyleIdx="0" presStyleCnt="4"/>
      <dgm:spPr/>
    </dgm:pt>
    <dgm:pt modelId="{EECA5979-18E7-4344-B069-ED2603677B7B}" type="pres">
      <dgm:prSet presAssocID="{C6A8E271-EDF7-4CC7-9FFC-13458DDC9772}" presName="sibTrans" presStyleCnt="0"/>
      <dgm:spPr/>
    </dgm:pt>
    <dgm:pt modelId="{495B82DD-6999-4E23-A86B-4F85596109AF}" type="pres">
      <dgm:prSet presAssocID="{572C23A7-426E-4BE6-91DA-7F3F58353FE2}" presName="composite" presStyleCnt="0"/>
      <dgm:spPr/>
    </dgm:pt>
    <dgm:pt modelId="{D9DAD9BD-8E5D-4AFD-A3EC-AC7D19C21C3E}" type="pres">
      <dgm:prSet presAssocID="{572C23A7-426E-4BE6-91DA-7F3F58353FE2}" presName="FirstChild" presStyleLbl="revTx" presStyleIdx="1" presStyleCnt="4">
        <dgm:presLayoutVars>
          <dgm:chMax val="0"/>
          <dgm:chPref val="0"/>
          <dgm:bulletEnabled val="1"/>
        </dgm:presLayoutVars>
      </dgm:prSet>
      <dgm:spPr/>
      <dgm:t>
        <a:bodyPr/>
        <a:lstStyle/>
        <a:p>
          <a:endParaRPr lang="en-US"/>
        </a:p>
      </dgm:t>
    </dgm:pt>
    <dgm:pt modelId="{99B24699-9852-41C9-9D43-26AD48840670}" type="pres">
      <dgm:prSet presAssocID="{572C23A7-426E-4BE6-91DA-7F3F58353FE2}" presName="Parent" presStyleLbl="alignNode1" presStyleIdx="1" presStyleCnt="4" custScaleX="151965">
        <dgm:presLayoutVars>
          <dgm:chMax val="3"/>
          <dgm:chPref val="3"/>
          <dgm:bulletEnabled val="1"/>
        </dgm:presLayoutVars>
      </dgm:prSet>
      <dgm:spPr/>
      <dgm:t>
        <a:bodyPr/>
        <a:lstStyle/>
        <a:p>
          <a:endParaRPr lang="en-US"/>
        </a:p>
      </dgm:t>
    </dgm:pt>
    <dgm:pt modelId="{B8F670CA-4294-4EC5-B85D-4E1255C1E19E}" type="pres">
      <dgm:prSet presAssocID="{572C23A7-426E-4BE6-91DA-7F3F58353FE2}" presName="Accent" presStyleLbl="parChTrans1D1" presStyleIdx="1" presStyleCnt="4"/>
      <dgm:spPr/>
    </dgm:pt>
    <dgm:pt modelId="{84894E79-5C81-48CB-BAFC-F06E72950C3A}" type="pres">
      <dgm:prSet presAssocID="{F4625F13-1CA0-4587-88F7-5BD1213FCD18}" presName="sibTrans" presStyleCnt="0"/>
      <dgm:spPr/>
    </dgm:pt>
    <dgm:pt modelId="{89085E79-C139-4BBF-8121-FF2DE3609702}" type="pres">
      <dgm:prSet presAssocID="{9FE9B053-F63F-46A9-8FD1-BBEDA67F1F72}" presName="composite" presStyleCnt="0"/>
      <dgm:spPr/>
    </dgm:pt>
    <dgm:pt modelId="{41391BF0-A2E6-467B-A57B-065A130FE301}" type="pres">
      <dgm:prSet presAssocID="{9FE9B053-F63F-46A9-8FD1-BBEDA67F1F72}" presName="FirstChild" presStyleLbl="revTx" presStyleIdx="2" presStyleCnt="4">
        <dgm:presLayoutVars>
          <dgm:chMax val="0"/>
          <dgm:chPref val="0"/>
          <dgm:bulletEnabled val="1"/>
        </dgm:presLayoutVars>
      </dgm:prSet>
      <dgm:spPr/>
      <dgm:t>
        <a:bodyPr/>
        <a:lstStyle/>
        <a:p>
          <a:endParaRPr lang="en-US"/>
        </a:p>
      </dgm:t>
    </dgm:pt>
    <dgm:pt modelId="{E18F58C7-9BC8-4AA1-9A86-59776EDC9713}" type="pres">
      <dgm:prSet presAssocID="{9FE9B053-F63F-46A9-8FD1-BBEDA67F1F72}" presName="Parent" presStyleLbl="alignNode1" presStyleIdx="2" presStyleCnt="4" custFlipHor="1" custScaleX="152317">
        <dgm:presLayoutVars>
          <dgm:chMax val="3"/>
          <dgm:chPref val="3"/>
          <dgm:bulletEnabled val="1"/>
        </dgm:presLayoutVars>
      </dgm:prSet>
      <dgm:spPr/>
      <dgm:t>
        <a:bodyPr/>
        <a:lstStyle/>
        <a:p>
          <a:endParaRPr lang="en-US"/>
        </a:p>
      </dgm:t>
    </dgm:pt>
    <dgm:pt modelId="{6FAD09DB-E308-4109-BE99-F84334532C63}" type="pres">
      <dgm:prSet presAssocID="{9FE9B053-F63F-46A9-8FD1-BBEDA67F1F72}" presName="Accent" presStyleLbl="parChTrans1D1" presStyleIdx="2" presStyleCnt="4"/>
      <dgm:spPr/>
    </dgm:pt>
    <dgm:pt modelId="{1C7BB70B-6072-4244-976C-9DC2D22EA3E7}" type="pres">
      <dgm:prSet presAssocID="{B01C7BF0-9A7D-47BB-98AF-1529A0EA2680}" presName="sibTrans" presStyleCnt="0"/>
      <dgm:spPr/>
    </dgm:pt>
    <dgm:pt modelId="{E7C580DF-F330-418F-933E-B46A58DCAEA3}" type="pres">
      <dgm:prSet presAssocID="{1AE5572C-CCA5-472B-A20A-C65CD8279A05}" presName="composite" presStyleCnt="0"/>
      <dgm:spPr/>
    </dgm:pt>
    <dgm:pt modelId="{6D58D374-3BBE-4A25-80CE-FBB14101AFC2}" type="pres">
      <dgm:prSet presAssocID="{1AE5572C-CCA5-472B-A20A-C65CD8279A05}" presName="FirstChild" presStyleLbl="revTx" presStyleIdx="3" presStyleCnt="4">
        <dgm:presLayoutVars>
          <dgm:chMax val="0"/>
          <dgm:chPref val="0"/>
          <dgm:bulletEnabled val="1"/>
        </dgm:presLayoutVars>
      </dgm:prSet>
      <dgm:spPr/>
      <dgm:t>
        <a:bodyPr/>
        <a:lstStyle/>
        <a:p>
          <a:endParaRPr lang="en-US"/>
        </a:p>
      </dgm:t>
    </dgm:pt>
    <dgm:pt modelId="{711E4A2B-F147-4065-8E00-59BDFA30BBD3}" type="pres">
      <dgm:prSet presAssocID="{1AE5572C-CCA5-472B-A20A-C65CD8279A05}" presName="Parent" presStyleLbl="alignNode1" presStyleIdx="3" presStyleCnt="4" custScaleX="158688">
        <dgm:presLayoutVars>
          <dgm:chMax val="3"/>
          <dgm:chPref val="3"/>
          <dgm:bulletEnabled val="1"/>
        </dgm:presLayoutVars>
      </dgm:prSet>
      <dgm:spPr/>
      <dgm:t>
        <a:bodyPr/>
        <a:lstStyle/>
        <a:p>
          <a:endParaRPr lang="en-US"/>
        </a:p>
      </dgm:t>
    </dgm:pt>
    <dgm:pt modelId="{27FC9065-00BE-496C-B280-E70781F2DDC6}" type="pres">
      <dgm:prSet presAssocID="{1AE5572C-CCA5-472B-A20A-C65CD8279A05}" presName="Accent" presStyleLbl="parChTrans1D1" presStyleIdx="3" presStyleCnt="4"/>
      <dgm:spPr/>
    </dgm:pt>
  </dgm:ptLst>
  <dgm:cxnLst>
    <dgm:cxn modelId="{6602B1DB-57F8-48C1-87A3-44838096A3D0}" type="presOf" srcId="{DB881737-255F-4182-9D63-749FE63119AB}" destId="{EFE4B4DE-D9D4-4FE1-B4DE-114A7BF164B6}" srcOrd="0" destOrd="0" presId="urn:microsoft.com/office/officeart/2011/layout/TabList"/>
    <dgm:cxn modelId="{001FEF0E-E3B8-4EA5-BE05-FB743152BAB2}" type="presOf" srcId="{572C23A7-426E-4BE6-91DA-7F3F58353FE2}" destId="{99B24699-9852-41C9-9D43-26AD48840670}" srcOrd="0" destOrd="0" presId="urn:microsoft.com/office/officeart/2011/layout/TabList"/>
    <dgm:cxn modelId="{41FF7BE3-9576-4BBA-ABE7-365ABCD1BD1D}" srcId="{DB881737-255F-4182-9D63-749FE63119AB}" destId="{572C23A7-426E-4BE6-91DA-7F3F58353FE2}" srcOrd="1" destOrd="0" parTransId="{EA176112-7104-49A4-A46F-3F4AB7FA75C0}" sibTransId="{F4625F13-1CA0-4587-88F7-5BD1213FCD18}"/>
    <dgm:cxn modelId="{FC65E05B-F904-4525-B8B3-869218F3383F}" type="presOf" srcId="{5E9A0147-F11D-4C36-A45D-6355E5291D14}" destId="{41391BF0-A2E6-467B-A57B-065A130FE301}" srcOrd="0" destOrd="0" presId="urn:microsoft.com/office/officeart/2011/layout/TabList"/>
    <dgm:cxn modelId="{637DBA9F-9FEB-404F-9B27-243902CFE731}" srcId="{572C23A7-426E-4BE6-91DA-7F3F58353FE2}" destId="{756B363D-A776-43B8-9A53-A841413F6153}" srcOrd="0" destOrd="0" parTransId="{053D9BEF-0950-416E-93F4-FB8328359E2D}" sibTransId="{281F6965-DAEA-4EDC-9711-78DC0B67E6EC}"/>
    <dgm:cxn modelId="{57C44A47-4B4E-4877-A472-17295AD08C44}" type="presOf" srcId="{735DA5B6-84F0-4765-B432-3377EE579BEB}" destId="{FCF396FA-1062-4025-BE81-5BA487656C21}" srcOrd="0" destOrd="0" presId="urn:microsoft.com/office/officeart/2011/layout/TabList"/>
    <dgm:cxn modelId="{A3026E98-A038-409C-9BD2-FBDAE97C248C}" srcId="{E99D015D-096A-482D-B770-ABDC219ADDBD}" destId="{735DA5B6-84F0-4765-B432-3377EE579BEB}" srcOrd="0" destOrd="0" parTransId="{058EB84B-3DB9-4185-B980-DA290A0937F7}" sibTransId="{84170BF2-58C7-4F6A-AA28-ED1E8A94281B}"/>
    <dgm:cxn modelId="{9EA02D5A-24E8-4CC5-9CD8-B6658E898A0C}" type="presOf" srcId="{E99D015D-096A-482D-B770-ABDC219ADDBD}" destId="{BEE07DB7-C7E3-41E6-AD91-0796911A044F}" srcOrd="0" destOrd="0" presId="urn:microsoft.com/office/officeart/2011/layout/TabList"/>
    <dgm:cxn modelId="{7EE3F68D-4EC4-4EB7-B926-984745400E39}" type="presOf" srcId="{9FE9B053-F63F-46A9-8FD1-BBEDA67F1F72}" destId="{E18F58C7-9BC8-4AA1-9A86-59776EDC9713}" srcOrd="0" destOrd="0" presId="urn:microsoft.com/office/officeart/2011/layout/TabList"/>
    <dgm:cxn modelId="{FF7176A9-9921-4A80-A3A5-CC6879BB0E10}" srcId="{DB881737-255F-4182-9D63-749FE63119AB}" destId="{1AE5572C-CCA5-472B-A20A-C65CD8279A05}" srcOrd="3" destOrd="0" parTransId="{15906B4E-54E9-4C1D-B484-02F6F5DD17BB}" sibTransId="{A6710687-B0A5-4AE9-8B7F-C8C3B516CF2C}"/>
    <dgm:cxn modelId="{5CF76DCC-DFD0-4EF3-9240-4C61A68A58A1}" srcId="{DB881737-255F-4182-9D63-749FE63119AB}" destId="{E99D015D-096A-482D-B770-ABDC219ADDBD}" srcOrd="0" destOrd="0" parTransId="{6E3EC500-800F-4F7B-8ACC-748B7386E68A}" sibTransId="{C6A8E271-EDF7-4CC7-9FFC-13458DDC9772}"/>
    <dgm:cxn modelId="{4A46B73B-D68C-4759-A995-7118982B2462}" srcId="{1AE5572C-CCA5-472B-A20A-C65CD8279A05}" destId="{EDA550C8-B2FE-481F-AC85-9F9F0B6A4EA9}" srcOrd="0" destOrd="0" parTransId="{A7178F12-DA84-42E5-A19F-5519FC3973E1}" sibTransId="{B7F1B5A3-D999-4792-9025-71B3CE2B56DE}"/>
    <dgm:cxn modelId="{14095417-5884-4B47-85E5-EBDF0CB3D70F}" srcId="{DB881737-255F-4182-9D63-749FE63119AB}" destId="{9FE9B053-F63F-46A9-8FD1-BBEDA67F1F72}" srcOrd="2" destOrd="0" parTransId="{28DF9560-753F-4970-9192-8551F6532F93}" sibTransId="{B01C7BF0-9A7D-47BB-98AF-1529A0EA2680}"/>
    <dgm:cxn modelId="{0C35058D-71F3-46EE-9F05-18BB49F13A73}" srcId="{9FE9B053-F63F-46A9-8FD1-BBEDA67F1F72}" destId="{5E9A0147-F11D-4C36-A45D-6355E5291D14}" srcOrd="0" destOrd="0" parTransId="{D3D93A37-E679-45F9-B62C-3A82603A497E}" sibTransId="{0DB4BD0D-239B-4954-958A-CD6AEE713FFB}"/>
    <dgm:cxn modelId="{A48AC56F-2F4D-4368-BA04-CA2879B289CA}" type="presOf" srcId="{756B363D-A776-43B8-9A53-A841413F6153}" destId="{D9DAD9BD-8E5D-4AFD-A3EC-AC7D19C21C3E}" srcOrd="0" destOrd="0" presId="urn:microsoft.com/office/officeart/2011/layout/TabList"/>
    <dgm:cxn modelId="{F6D7984B-2EBD-4F0D-AF90-B3194538BB35}" type="presOf" srcId="{EDA550C8-B2FE-481F-AC85-9F9F0B6A4EA9}" destId="{6D58D374-3BBE-4A25-80CE-FBB14101AFC2}" srcOrd="0" destOrd="0" presId="urn:microsoft.com/office/officeart/2011/layout/TabList"/>
    <dgm:cxn modelId="{21449319-C531-4620-B61C-0178EF3B95CB}" type="presOf" srcId="{1AE5572C-CCA5-472B-A20A-C65CD8279A05}" destId="{711E4A2B-F147-4065-8E00-59BDFA30BBD3}" srcOrd="0" destOrd="0" presId="urn:microsoft.com/office/officeart/2011/layout/TabList"/>
    <dgm:cxn modelId="{E2D18E56-E52D-47AB-82E8-A20498D86E10}" type="presParOf" srcId="{EFE4B4DE-D9D4-4FE1-B4DE-114A7BF164B6}" destId="{A91060AC-E7BF-4982-B2B4-1AB24103FF29}" srcOrd="0" destOrd="0" presId="urn:microsoft.com/office/officeart/2011/layout/TabList"/>
    <dgm:cxn modelId="{BEE7B2CC-5DF7-46B2-8BB4-06DF6DAEBBBB}" type="presParOf" srcId="{A91060AC-E7BF-4982-B2B4-1AB24103FF29}" destId="{FCF396FA-1062-4025-BE81-5BA487656C21}" srcOrd="0" destOrd="0" presId="urn:microsoft.com/office/officeart/2011/layout/TabList"/>
    <dgm:cxn modelId="{A41FB598-30E7-43AC-88E0-1B01DECA072D}" type="presParOf" srcId="{A91060AC-E7BF-4982-B2B4-1AB24103FF29}" destId="{BEE07DB7-C7E3-41E6-AD91-0796911A044F}" srcOrd="1" destOrd="0" presId="urn:microsoft.com/office/officeart/2011/layout/TabList"/>
    <dgm:cxn modelId="{2E89170F-8CFE-4211-94FD-D969CBF3D3D6}" type="presParOf" srcId="{A91060AC-E7BF-4982-B2B4-1AB24103FF29}" destId="{4FD818B4-4188-40C0-9ADC-FE620C568939}" srcOrd="2" destOrd="0" presId="urn:microsoft.com/office/officeart/2011/layout/TabList"/>
    <dgm:cxn modelId="{164C61D2-D3DD-4FA4-B7F4-540A56946B8D}" type="presParOf" srcId="{EFE4B4DE-D9D4-4FE1-B4DE-114A7BF164B6}" destId="{EECA5979-18E7-4344-B069-ED2603677B7B}" srcOrd="1" destOrd="0" presId="urn:microsoft.com/office/officeart/2011/layout/TabList"/>
    <dgm:cxn modelId="{AC8BF79A-EE74-4143-B906-C66EA520E91E}" type="presParOf" srcId="{EFE4B4DE-D9D4-4FE1-B4DE-114A7BF164B6}" destId="{495B82DD-6999-4E23-A86B-4F85596109AF}" srcOrd="2" destOrd="0" presId="urn:microsoft.com/office/officeart/2011/layout/TabList"/>
    <dgm:cxn modelId="{52FA9321-2ADE-4857-8291-AA45F4B70BBC}" type="presParOf" srcId="{495B82DD-6999-4E23-A86B-4F85596109AF}" destId="{D9DAD9BD-8E5D-4AFD-A3EC-AC7D19C21C3E}" srcOrd="0" destOrd="0" presId="urn:microsoft.com/office/officeart/2011/layout/TabList"/>
    <dgm:cxn modelId="{F961086A-C72D-475F-B60B-74E16F687CF7}" type="presParOf" srcId="{495B82DD-6999-4E23-A86B-4F85596109AF}" destId="{99B24699-9852-41C9-9D43-26AD48840670}" srcOrd="1" destOrd="0" presId="urn:microsoft.com/office/officeart/2011/layout/TabList"/>
    <dgm:cxn modelId="{177FD801-1AD0-4C01-9C32-284D5AE93E66}" type="presParOf" srcId="{495B82DD-6999-4E23-A86B-4F85596109AF}" destId="{B8F670CA-4294-4EC5-B85D-4E1255C1E19E}" srcOrd="2" destOrd="0" presId="urn:microsoft.com/office/officeart/2011/layout/TabList"/>
    <dgm:cxn modelId="{E5F2C9DD-F65C-42AD-BB0D-AA9FD55E8E57}" type="presParOf" srcId="{EFE4B4DE-D9D4-4FE1-B4DE-114A7BF164B6}" destId="{84894E79-5C81-48CB-BAFC-F06E72950C3A}" srcOrd="3" destOrd="0" presId="urn:microsoft.com/office/officeart/2011/layout/TabList"/>
    <dgm:cxn modelId="{D0FCA7E0-7E41-4447-8B3C-EE5EBB509B1B}" type="presParOf" srcId="{EFE4B4DE-D9D4-4FE1-B4DE-114A7BF164B6}" destId="{89085E79-C139-4BBF-8121-FF2DE3609702}" srcOrd="4" destOrd="0" presId="urn:microsoft.com/office/officeart/2011/layout/TabList"/>
    <dgm:cxn modelId="{924BA3C9-E9ED-45AD-9677-146A71AEE18A}" type="presParOf" srcId="{89085E79-C139-4BBF-8121-FF2DE3609702}" destId="{41391BF0-A2E6-467B-A57B-065A130FE301}" srcOrd="0" destOrd="0" presId="urn:microsoft.com/office/officeart/2011/layout/TabList"/>
    <dgm:cxn modelId="{22F11C20-1E99-431D-8FDE-4E13214567C3}" type="presParOf" srcId="{89085E79-C139-4BBF-8121-FF2DE3609702}" destId="{E18F58C7-9BC8-4AA1-9A86-59776EDC9713}" srcOrd="1" destOrd="0" presId="urn:microsoft.com/office/officeart/2011/layout/TabList"/>
    <dgm:cxn modelId="{66C20389-0885-4A68-92F3-40ACFF145B21}" type="presParOf" srcId="{89085E79-C139-4BBF-8121-FF2DE3609702}" destId="{6FAD09DB-E308-4109-BE99-F84334532C63}" srcOrd="2" destOrd="0" presId="urn:microsoft.com/office/officeart/2011/layout/TabList"/>
    <dgm:cxn modelId="{F41DD519-B3B4-451A-9628-304605E0B972}" type="presParOf" srcId="{EFE4B4DE-D9D4-4FE1-B4DE-114A7BF164B6}" destId="{1C7BB70B-6072-4244-976C-9DC2D22EA3E7}" srcOrd="5" destOrd="0" presId="urn:microsoft.com/office/officeart/2011/layout/TabList"/>
    <dgm:cxn modelId="{C5BDE391-0F7A-4C63-880D-EEBE6A713A7A}" type="presParOf" srcId="{EFE4B4DE-D9D4-4FE1-B4DE-114A7BF164B6}" destId="{E7C580DF-F330-418F-933E-B46A58DCAEA3}" srcOrd="6" destOrd="0" presId="urn:microsoft.com/office/officeart/2011/layout/TabList"/>
    <dgm:cxn modelId="{B7A15916-ECE1-457F-9E2A-40AA04D4051E}" type="presParOf" srcId="{E7C580DF-F330-418F-933E-B46A58DCAEA3}" destId="{6D58D374-3BBE-4A25-80CE-FBB14101AFC2}" srcOrd="0" destOrd="0" presId="urn:microsoft.com/office/officeart/2011/layout/TabList"/>
    <dgm:cxn modelId="{2F675B52-5EF2-4C29-8CE5-1EC5AB544182}" type="presParOf" srcId="{E7C580DF-F330-418F-933E-B46A58DCAEA3}" destId="{711E4A2B-F147-4065-8E00-59BDFA30BBD3}" srcOrd="1" destOrd="0" presId="urn:microsoft.com/office/officeart/2011/layout/TabList"/>
    <dgm:cxn modelId="{5E624D93-3FCB-4BA1-9753-E832C549860D}" type="presParOf" srcId="{E7C580DF-F330-418F-933E-B46A58DCAEA3}" destId="{27FC9065-00BE-496C-B280-E70781F2DDC6}"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DB7129-D600-4DA9-A6FC-CED5B8DE7C54}" type="doc">
      <dgm:prSet loTypeId="urn:microsoft.com/office/officeart/2008/layout/RadialCluster" loCatId="cycle" qsTypeId="urn:microsoft.com/office/officeart/2005/8/quickstyle/simple1" qsCatId="simple" csTypeId="urn:microsoft.com/office/officeart/2005/8/colors/colorful5" csCatId="colorful" phldr="1"/>
      <dgm:spPr/>
      <dgm:t>
        <a:bodyPr/>
        <a:lstStyle/>
        <a:p>
          <a:endParaRPr lang="en-US"/>
        </a:p>
      </dgm:t>
    </dgm:pt>
    <dgm:pt modelId="{274BB9BA-CC6C-4637-A0B5-B0EB7C592095}">
      <dgm:prSet phldrT="[Text]" custT="1"/>
      <dgm:spPr>
        <a:solidFill>
          <a:schemeClr val="tx1">
            <a:lumMod val="50000"/>
            <a:lumOff val="50000"/>
          </a:schemeClr>
        </a:solidFill>
      </dgm:spPr>
      <dgm:t>
        <a:bodyPr/>
        <a:lstStyle/>
        <a:p>
          <a:r>
            <a:rPr lang="en-US" sz="1200" dirty="0">
              <a:latin typeface="Arial" panose="020B0604020202020204" pitchFamily="34" charset="0"/>
              <a:cs typeface="Arial" panose="020B0604020202020204" pitchFamily="34" charset="0"/>
            </a:rPr>
            <a:t>Tuition Collected by Teach</a:t>
          </a:r>
        </a:p>
      </dgm:t>
    </dgm:pt>
    <dgm:pt modelId="{DC83264C-7F7E-48CE-A3A9-DAD58282523D}" type="parTrans" cxnId="{53A9E888-0D5E-4209-96B8-A20D45FAD28E}">
      <dgm:prSet/>
      <dgm:spPr/>
      <dgm:t>
        <a:bodyPr/>
        <a:lstStyle/>
        <a:p>
          <a:endParaRPr lang="en-US"/>
        </a:p>
      </dgm:t>
    </dgm:pt>
    <dgm:pt modelId="{A0BD4229-C3C3-44F0-866B-C7775F796B10}" type="sibTrans" cxnId="{53A9E888-0D5E-4209-96B8-A20D45FAD28E}">
      <dgm:prSet/>
      <dgm:spPr/>
      <dgm:t>
        <a:bodyPr/>
        <a:lstStyle/>
        <a:p>
          <a:endParaRPr lang="en-US"/>
        </a:p>
      </dgm:t>
    </dgm:pt>
    <dgm:pt modelId="{0940FD4B-10B2-4E6F-9D4D-E0D14578C8FD}">
      <dgm:prSet phldrT="[Text]"/>
      <dgm:spPr>
        <a:solidFill>
          <a:srgbClr val="45427E"/>
        </a:solidFill>
      </dgm:spPr>
      <dgm:t>
        <a:bodyPr/>
        <a:lstStyle/>
        <a:p>
          <a:r>
            <a:rPr lang="en-US" dirty="0">
              <a:latin typeface="Arial" panose="020B0604020202020204" pitchFamily="34" charset="0"/>
              <a:cs typeface="Arial" panose="020B0604020202020204" pitchFamily="34" charset="0"/>
            </a:rPr>
            <a:t>Teach 75%</a:t>
          </a:r>
        </a:p>
      </dgm:t>
    </dgm:pt>
    <dgm:pt modelId="{D5C37A90-F323-4812-9073-720B30650F7E}" type="parTrans" cxnId="{F23D1AED-C91B-4DAB-AC1F-123D780701EF}">
      <dgm:prSet>
        <dgm:style>
          <a:lnRef idx="0">
            <a:scrgbClr r="0" g="0" b="0"/>
          </a:lnRef>
          <a:fillRef idx="0">
            <a:scrgbClr r="0" g="0" b="0"/>
          </a:fillRef>
          <a:effectRef idx="0">
            <a:scrgbClr r="0" g="0" b="0"/>
          </a:effectRef>
          <a:fontRef idx="minor">
            <a:schemeClr val="tx1"/>
          </a:fontRef>
        </dgm:style>
      </dgm:prSet>
      <dgm:spPr>
        <a:noFill/>
        <a:ln w="9525" cap="flat" cmpd="sng" algn="ctr">
          <a:solidFill>
            <a:schemeClr val="dk1"/>
          </a:solidFill>
          <a:prstDash val="solid"/>
          <a:round/>
          <a:headEnd type="none" w="med" len="med"/>
          <a:tailEnd type="arrow" w="med" len="med"/>
        </a:ln>
      </dgm:spPr>
      <dgm:t>
        <a:bodyPr/>
        <a:lstStyle/>
        <a:p>
          <a:endParaRPr lang="en-US"/>
        </a:p>
      </dgm:t>
    </dgm:pt>
    <dgm:pt modelId="{4E688E2C-A29C-4890-8834-E3BB40DE272C}" type="sibTrans" cxnId="{F23D1AED-C91B-4DAB-AC1F-123D780701EF}">
      <dgm:prSet/>
      <dgm:spPr/>
      <dgm:t>
        <a:bodyPr/>
        <a:lstStyle/>
        <a:p>
          <a:endParaRPr lang="en-US"/>
        </a:p>
      </dgm:t>
    </dgm:pt>
    <dgm:pt modelId="{A0B8A460-DEEB-4022-9A2A-98DE7CA6E8F1}">
      <dgm:prSet phldrT="[Text]"/>
      <dgm:spPr>
        <a:solidFill>
          <a:srgbClr val="24D2C8"/>
        </a:solidFill>
      </dgm:spPr>
      <dgm:t>
        <a:bodyPr/>
        <a:lstStyle/>
        <a:p>
          <a:r>
            <a:rPr lang="en-US" dirty="0">
              <a:latin typeface="Arial" panose="020B0604020202020204" pitchFamily="34" charset="0"/>
              <a:cs typeface="Arial" panose="020B0604020202020204" pitchFamily="34" charset="0"/>
            </a:rPr>
            <a:t>NEXus 15%*</a:t>
          </a:r>
        </a:p>
      </dgm:t>
    </dgm:pt>
    <dgm:pt modelId="{DBBA93A0-BA5F-4158-95E6-B3DB361BEEF1}" type="parTrans" cxnId="{30F453CB-5F7A-44D3-808F-B7DF6C557F32}">
      <dgm:prSet>
        <dgm:style>
          <a:lnRef idx="0">
            <a:scrgbClr r="0" g="0" b="0"/>
          </a:lnRef>
          <a:fillRef idx="0">
            <a:scrgbClr r="0" g="0" b="0"/>
          </a:fillRef>
          <a:effectRef idx="0">
            <a:scrgbClr r="0" g="0" b="0"/>
          </a:effectRef>
          <a:fontRef idx="minor">
            <a:schemeClr val="tx1"/>
          </a:fontRef>
        </dgm:style>
      </dgm:prSet>
      <dgm:spPr>
        <a:noFill/>
        <a:ln w="9525" cap="flat" cmpd="sng" algn="ctr">
          <a:solidFill>
            <a:schemeClr val="dk1"/>
          </a:solidFill>
          <a:prstDash val="solid"/>
          <a:round/>
          <a:headEnd type="none" w="med" len="med"/>
          <a:tailEnd type="arrow" w="med" len="med"/>
        </a:ln>
      </dgm:spPr>
      <dgm:t>
        <a:bodyPr/>
        <a:lstStyle/>
        <a:p>
          <a:endParaRPr lang="en-US"/>
        </a:p>
      </dgm:t>
    </dgm:pt>
    <dgm:pt modelId="{C6F2B7B4-BD34-4D4B-8229-74FEFFC7E96B}" type="sibTrans" cxnId="{30F453CB-5F7A-44D3-808F-B7DF6C557F32}">
      <dgm:prSet/>
      <dgm:spPr/>
      <dgm:t>
        <a:bodyPr/>
        <a:lstStyle/>
        <a:p>
          <a:endParaRPr lang="en-US"/>
        </a:p>
      </dgm:t>
    </dgm:pt>
    <dgm:pt modelId="{5F32770F-B803-4350-B75A-515DA7BD11AF}">
      <dgm:prSet phldrT="[Text]"/>
      <dgm:spPr>
        <a:solidFill>
          <a:srgbClr val="FD9827"/>
        </a:solidFill>
      </dgm:spPr>
      <dgm:t>
        <a:bodyPr/>
        <a:lstStyle/>
        <a:p>
          <a:r>
            <a:rPr lang="en-US" dirty="0">
              <a:latin typeface="Arial" panose="020B0604020202020204" pitchFamily="34" charset="0"/>
              <a:cs typeface="Arial" panose="020B0604020202020204" pitchFamily="34" charset="0"/>
            </a:rPr>
            <a:t>Home 10%*</a:t>
          </a:r>
        </a:p>
      </dgm:t>
    </dgm:pt>
    <dgm:pt modelId="{6C89D8CD-4FBB-4502-B440-BB5BBB663112}" type="parTrans" cxnId="{954BC061-306C-4857-910B-74FC9BF59CDB}">
      <dgm:prSet>
        <dgm:style>
          <a:lnRef idx="0">
            <a:scrgbClr r="0" g="0" b="0"/>
          </a:lnRef>
          <a:fillRef idx="0">
            <a:scrgbClr r="0" g="0" b="0"/>
          </a:fillRef>
          <a:effectRef idx="0">
            <a:scrgbClr r="0" g="0" b="0"/>
          </a:effectRef>
          <a:fontRef idx="minor">
            <a:schemeClr val="tx1"/>
          </a:fontRef>
        </dgm:style>
      </dgm:prSet>
      <dgm:spPr>
        <a:noFill/>
        <a:ln w="9525" cap="flat" cmpd="sng" algn="ctr">
          <a:solidFill>
            <a:schemeClr val="dk1"/>
          </a:solidFill>
          <a:prstDash val="solid"/>
          <a:round/>
          <a:headEnd type="none" w="med" len="med"/>
          <a:tailEnd type="arrow" w="med" len="med"/>
        </a:ln>
      </dgm:spPr>
      <dgm:t>
        <a:bodyPr/>
        <a:lstStyle/>
        <a:p>
          <a:endParaRPr lang="en-US"/>
        </a:p>
      </dgm:t>
    </dgm:pt>
    <dgm:pt modelId="{F1344F24-E56A-46F7-923D-933819F8689D}" type="sibTrans" cxnId="{954BC061-306C-4857-910B-74FC9BF59CDB}">
      <dgm:prSet/>
      <dgm:spPr/>
      <dgm:t>
        <a:bodyPr/>
        <a:lstStyle/>
        <a:p>
          <a:endParaRPr lang="en-US"/>
        </a:p>
      </dgm:t>
    </dgm:pt>
    <dgm:pt modelId="{831D9394-A9BF-46E4-AD4A-AEB5FD5DE48D}">
      <dgm:prSet/>
      <dgm:spPr/>
      <dgm:t>
        <a:bodyPr/>
        <a:lstStyle/>
        <a:p>
          <a:endParaRPr lang="en-US"/>
        </a:p>
      </dgm:t>
    </dgm:pt>
    <dgm:pt modelId="{DF521771-EBC4-4379-BC22-24670988E019}" type="parTrans" cxnId="{B7C4F21C-A434-4848-815E-AD6AB882E379}">
      <dgm:prSet/>
      <dgm:spPr/>
      <dgm:t>
        <a:bodyPr/>
        <a:lstStyle/>
        <a:p>
          <a:endParaRPr lang="en-US"/>
        </a:p>
      </dgm:t>
    </dgm:pt>
    <dgm:pt modelId="{F593B16F-7CBC-4135-96C7-BA859714D10B}" type="sibTrans" cxnId="{B7C4F21C-A434-4848-815E-AD6AB882E379}">
      <dgm:prSet/>
      <dgm:spPr/>
      <dgm:t>
        <a:bodyPr/>
        <a:lstStyle/>
        <a:p>
          <a:endParaRPr lang="en-US"/>
        </a:p>
      </dgm:t>
    </dgm:pt>
    <dgm:pt modelId="{D48CC289-1C2E-447B-9E1F-FB27DF42C30E}" type="pres">
      <dgm:prSet presAssocID="{5EDB7129-D600-4DA9-A6FC-CED5B8DE7C54}" presName="Name0" presStyleCnt="0">
        <dgm:presLayoutVars>
          <dgm:chMax val="1"/>
          <dgm:chPref val="1"/>
          <dgm:dir/>
          <dgm:animOne val="branch"/>
          <dgm:animLvl val="lvl"/>
        </dgm:presLayoutVars>
      </dgm:prSet>
      <dgm:spPr/>
      <dgm:t>
        <a:bodyPr/>
        <a:lstStyle/>
        <a:p>
          <a:endParaRPr lang="en-US"/>
        </a:p>
      </dgm:t>
    </dgm:pt>
    <dgm:pt modelId="{351BDC55-B6F5-4764-94AC-4416CE399735}" type="pres">
      <dgm:prSet presAssocID="{274BB9BA-CC6C-4637-A0B5-B0EB7C592095}" presName="singleCycle" presStyleCnt="0"/>
      <dgm:spPr/>
    </dgm:pt>
    <dgm:pt modelId="{4A65D60B-C518-4D20-801B-5176F1D96EB1}" type="pres">
      <dgm:prSet presAssocID="{274BB9BA-CC6C-4637-A0B5-B0EB7C592095}" presName="singleCenter" presStyleLbl="node1" presStyleIdx="0" presStyleCnt="4" custScaleX="127920" custLinFactNeighborX="905" custLinFactNeighborY="-4654">
        <dgm:presLayoutVars>
          <dgm:chMax val="7"/>
          <dgm:chPref val="7"/>
        </dgm:presLayoutVars>
      </dgm:prSet>
      <dgm:spPr/>
      <dgm:t>
        <a:bodyPr/>
        <a:lstStyle/>
        <a:p>
          <a:endParaRPr lang="en-US"/>
        </a:p>
      </dgm:t>
    </dgm:pt>
    <dgm:pt modelId="{604B263B-0BA1-460D-9B0E-9F54B1786AD3}" type="pres">
      <dgm:prSet presAssocID="{D5C37A90-F323-4812-9073-720B30650F7E}" presName="Name56" presStyleLbl="parChTrans1D2" presStyleIdx="0" presStyleCnt="3"/>
      <dgm:spPr/>
      <dgm:t>
        <a:bodyPr/>
        <a:lstStyle/>
        <a:p>
          <a:endParaRPr lang="en-US"/>
        </a:p>
      </dgm:t>
    </dgm:pt>
    <dgm:pt modelId="{3E9ADCCB-2FA6-4F70-83AC-9D87428C1D7B}" type="pres">
      <dgm:prSet presAssocID="{0940FD4B-10B2-4E6F-9D4D-E0D14578C8FD}" presName="text0" presStyleLbl="node1" presStyleIdx="1" presStyleCnt="4" custRadScaleRad="89681" custRadScaleInc="1015">
        <dgm:presLayoutVars>
          <dgm:bulletEnabled val="1"/>
        </dgm:presLayoutVars>
      </dgm:prSet>
      <dgm:spPr/>
      <dgm:t>
        <a:bodyPr/>
        <a:lstStyle/>
        <a:p>
          <a:endParaRPr lang="en-US"/>
        </a:p>
      </dgm:t>
    </dgm:pt>
    <dgm:pt modelId="{29590DFE-C1C0-4D45-BF4A-0872B586D4FD}" type="pres">
      <dgm:prSet presAssocID="{DBBA93A0-BA5F-4158-95E6-B3DB361BEEF1}" presName="Name56" presStyleLbl="parChTrans1D2" presStyleIdx="1" presStyleCnt="3"/>
      <dgm:spPr/>
      <dgm:t>
        <a:bodyPr/>
        <a:lstStyle/>
        <a:p>
          <a:endParaRPr lang="en-US"/>
        </a:p>
      </dgm:t>
    </dgm:pt>
    <dgm:pt modelId="{5F687932-4F79-402B-A5F2-246313505CB2}" type="pres">
      <dgm:prSet presAssocID="{A0B8A460-DEEB-4022-9A2A-98DE7CA6E8F1}" presName="text0" presStyleLbl="node1" presStyleIdx="2" presStyleCnt="4" custRadScaleRad="89423" custRadScaleInc="-4190">
        <dgm:presLayoutVars>
          <dgm:bulletEnabled val="1"/>
        </dgm:presLayoutVars>
      </dgm:prSet>
      <dgm:spPr/>
      <dgm:t>
        <a:bodyPr/>
        <a:lstStyle/>
        <a:p>
          <a:endParaRPr lang="en-US"/>
        </a:p>
      </dgm:t>
    </dgm:pt>
    <dgm:pt modelId="{9C46F417-27CA-4D48-8587-AA4AFF500E0C}" type="pres">
      <dgm:prSet presAssocID="{6C89D8CD-4FBB-4502-B440-BB5BBB663112}" presName="Name56" presStyleLbl="parChTrans1D2" presStyleIdx="2" presStyleCnt="3"/>
      <dgm:spPr/>
      <dgm:t>
        <a:bodyPr/>
        <a:lstStyle/>
        <a:p>
          <a:endParaRPr lang="en-US"/>
        </a:p>
      </dgm:t>
    </dgm:pt>
    <dgm:pt modelId="{89948198-C1B8-4431-9AC9-2AD2A053C79A}" type="pres">
      <dgm:prSet presAssocID="{5F32770F-B803-4350-B75A-515DA7BD11AF}" presName="text0" presStyleLbl="node1" presStyleIdx="3" presStyleCnt="4" custRadScaleRad="87434" custRadScaleInc="-587">
        <dgm:presLayoutVars>
          <dgm:bulletEnabled val="1"/>
        </dgm:presLayoutVars>
      </dgm:prSet>
      <dgm:spPr/>
      <dgm:t>
        <a:bodyPr/>
        <a:lstStyle/>
        <a:p>
          <a:endParaRPr lang="en-US"/>
        </a:p>
      </dgm:t>
    </dgm:pt>
  </dgm:ptLst>
  <dgm:cxnLst>
    <dgm:cxn modelId="{0CF5E0BC-1638-4D44-997D-6D417A6BA073}" type="presOf" srcId="{0940FD4B-10B2-4E6F-9D4D-E0D14578C8FD}" destId="{3E9ADCCB-2FA6-4F70-83AC-9D87428C1D7B}" srcOrd="0" destOrd="0" presId="urn:microsoft.com/office/officeart/2008/layout/RadialCluster"/>
    <dgm:cxn modelId="{6C88C964-D90E-44C6-9C01-80FAC70C337E}" type="presOf" srcId="{A0B8A460-DEEB-4022-9A2A-98DE7CA6E8F1}" destId="{5F687932-4F79-402B-A5F2-246313505CB2}" srcOrd="0" destOrd="0" presId="urn:microsoft.com/office/officeart/2008/layout/RadialCluster"/>
    <dgm:cxn modelId="{B7C4F21C-A434-4848-815E-AD6AB882E379}" srcId="{5EDB7129-D600-4DA9-A6FC-CED5B8DE7C54}" destId="{831D9394-A9BF-46E4-AD4A-AEB5FD5DE48D}" srcOrd="1" destOrd="0" parTransId="{DF521771-EBC4-4379-BC22-24670988E019}" sibTransId="{F593B16F-7CBC-4135-96C7-BA859714D10B}"/>
    <dgm:cxn modelId="{954BC061-306C-4857-910B-74FC9BF59CDB}" srcId="{274BB9BA-CC6C-4637-A0B5-B0EB7C592095}" destId="{5F32770F-B803-4350-B75A-515DA7BD11AF}" srcOrd="2" destOrd="0" parTransId="{6C89D8CD-4FBB-4502-B440-BB5BBB663112}" sibTransId="{F1344F24-E56A-46F7-923D-933819F8689D}"/>
    <dgm:cxn modelId="{E3D87202-D666-422A-91AB-9C7FFC801B79}" type="presOf" srcId="{DBBA93A0-BA5F-4158-95E6-B3DB361BEEF1}" destId="{29590DFE-C1C0-4D45-BF4A-0872B586D4FD}" srcOrd="0" destOrd="0" presId="urn:microsoft.com/office/officeart/2008/layout/RadialCluster"/>
    <dgm:cxn modelId="{2CDFE2C4-3156-4A66-8057-F2C630397CEB}" type="presOf" srcId="{5EDB7129-D600-4DA9-A6FC-CED5B8DE7C54}" destId="{D48CC289-1C2E-447B-9E1F-FB27DF42C30E}" srcOrd="0" destOrd="0" presId="urn:microsoft.com/office/officeart/2008/layout/RadialCluster"/>
    <dgm:cxn modelId="{30F453CB-5F7A-44D3-808F-B7DF6C557F32}" srcId="{274BB9BA-CC6C-4637-A0B5-B0EB7C592095}" destId="{A0B8A460-DEEB-4022-9A2A-98DE7CA6E8F1}" srcOrd="1" destOrd="0" parTransId="{DBBA93A0-BA5F-4158-95E6-B3DB361BEEF1}" sibTransId="{C6F2B7B4-BD34-4D4B-8229-74FEFFC7E96B}"/>
    <dgm:cxn modelId="{53A9E888-0D5E-4209-96B8-A20D45FAD28E}" srcId="{5EDB7129-D600-4DA9-A6FC-CED5B8DE7C54}" destId="{274BB9BA-CC6C-4637-A0B5-B0EB7C592095}" srcOrd="0" destOrd="0" parTransId="{DC83264C-7F7E-48CE-A3A9-DAD58282523D}" sibTransId="{A0BD4229-C3C3-44F0-866B-C7775F796B10}"/>
    <dgm:cxn modelId="{E1646700-E87A-40A9-91A3-FA77A02EACE0}" type="presOf" srcId="{5F32770F-B803-4350-B75A-515DA7BD11AF}" destId="{89948198-C1B8-4431-9AC9-2AD2A053C79A}" srcOrd="0" destOrd="0" presId="urn:microsoft.com/office/officeart/2008/layout/RadialCluster"/>
    <dgm:cxn modelId="{F6F7920B-6782-4C6D-AC60-954B166FF3AF}" type="presOf" srcId="{6C89D8CD-4FBB-4502-B440-BB5BBB663112}" destId="{9C46F417-27CA-4D48-8587-AA4AFF500E0C}" srcOrd="0" destOrd="0" presId="urn:microsoft.com/office/officeart/2008/layout/RadialCluster"/>
    <dgm:cxn modelId="{1161B3E6-1C0A-4BF6-8E61-566E7F38CF6E}" type="presOf" srcId="{274BB9BA-CC6C-4637-A0B5-B0EB7C592095}" destId="{4A65D60B-C518-4D20-801B-5176F1D96EB1}" srcOrd="0" destOrd="0" presId="urn:microsoft.com/office/officeart/2008/layout/RadialCluster"/>
    <dgm:cxn modelId="{09F38180-FA5F-4D37-A0F3-C7AE4FE2D752}" type="presOf" srcId="{D5C37A90-F323-4812-9073-720B30650F7E}" destId="{604B263B-0BA1-460D-9B0E-9F54B1786AD3}" srcOrd="0" destOrd="0" presId="urn:microsoft.com/office/officeart/2008/layout/RadialCluster"/>
    <dgm:cxn modelId="{F23D1AED-C91B-4DAB-AC1F-123D780701EF}" srcId="{274BB9BA-CC6C-4637-A0B5-B0EB7C592095}" destId="{0940FD4B-10B2-4E6F-9D4D-E0D14578C8FD}" srcOrd="0" destOrd="0" parTransId="{D5C37A90-F323-4812-9073-720B30650F7E}" sibTransId="{4E688E2C-A29C-4890-8834-E3BB40DE272C}"/>
    <dgm:cxn modelId="{CEAE5004-9712-490C-9F94-45479FF8F8BB}" type="presParOf" srcId="{D48CC289-1C2E-447B-9E1F-FB27DF42C30E}" destId="{351BDC55-B6F5-4764-94AC-4416CE399735}" srcOrd="0" destOrd="0" presId="urn:microsoft.com/office/officeart/2008/layout/RadialCluster"/>
    <dgm:cxn modelId="{5F455607-3038-4926-BB1E-6B22748337DE}" type="presParOf" srcId="{351BDC55-B6F5-4764-94AC-4416CE399735}" destId="{4A65D60B-C518-4D20-801B-5176F1D96EB1}" srcOrd="0" destOrd="0" presId="urn:microsoft.com/office/officeart/2008/layout/RadialCluster"/>
    <dgm:cxn modelId="{1E016854-C148-451C-B4DC-D958B84DCB9B}" type="presParOf" srcId="{351BDC55-B6F5-4764-94AC-4416CE399735}" destId="{604B263B-0BA1-460D-9B0E-9F54B1786AD3}" srcOrd="1" destOrd="0" presId="urn:microsoft.com/office/officeart/2008/layout/RadialCluster"/>
    <dgm:cxn modelId="{7D8493EE-EB9C-4F6B-BE1E-9B4C22850AE3}" type="presParOf" srcId="{351BDC55-B6F5-4764-94AC-4416CE399735}" destId="{3E9ADCCB-2FA6-4F70-83AC-9D87428C1D7B}" srcOrd="2" destOrd="0" presId="urn:microsoft.com/office/officeart/2008/layout/RadialCluster"/>
    <dgm:cxn modelId="{FA8D7F0B-CB20-422E-A86D-884BF2D3A4E4}" type="presParOf" srcId="{351BDC55-B6F5-4764-94AC-4416CE399735}" destId="{29590DFE-C1C0-4D45-BF4A-0872B586D4FD}" srcOrd="3" destOrd="0" presId="urn:microsoft.com/office/officeart/2008/layout/RadialCluster"/>
    <dgm:cxn modelId="{85CB1A1A-2644-4DBE-B593-98B14919DC7A}" type="presParOf" srcId="{351BDC55-B6F5-4764-94AC-4416CE399735}" destId="{5F687932-4F79-402B-A5F2-246313505CB2}" srcOrd="4" destOrd="0" presId="urn:microsoft.com/office/officeart/2008/layout/RadialCluster"/>
    <dgm:cxn modelId="{30B6065D-F478-4053-A3FF-B2ADE971B5AF}" type="presParOf" srcId="{351BDC55-B6F5-4764-94AC-4416CE399735}" destId="{9C46F417-27CA-4D48-8587-AA4AFF500E0C}" srcOrd="5" destOrd="0" presId="urn:microsoft.com/office/officeart/2008/layout/RadialCluster"/>
    <dgm:cxn modelId="{A01F0813-5321-4455-8600-2C7725111F91}" type="presParOf" srcId="{351BDC55-B6F5-4764-94AC-4416CE399735}" destId="{89948198-C1B8-4431-9AC9-2AD2A053C79A}"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C9065-00BE-496C-B280-E70781F2DDC6}">
      <dsp:nvSpPr>
        <dsp:cNvPr id="0" name=""/>
        <dsp:cNvSpPr/>
      </dsp:nvSpPr>
      <dsp:spPr>
        <a:xfrm>
          <a:off x="88958" y="4423709"/>
          <a:ext cx="233199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D09DB-E308-4109-BE99-F84334532C63}">
      <dsp:nvSpPr>
        <dsp:cNvPr id="0" name=""/>
        <dsp:cNvSpPr/>
      </dsp:nvSpPr>
      <dsp:spPr>
        <a:xfrm>
          <a:off x="79301" y="3304695"/>
          <a:ext cx="233199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F670CA-4294-4EC5-B85D-4E1255C1E19E}">
      <dsp:nvSpPr>
        <dsp:cNvPr id="0" name=""/>
        <dsp:cNvSpPr/>
      </dsp:nvSpPr>
      <dsp:spPr>
        <a:xfrm>
          <a:off x="78768" y="2185682"/>
          <a:ext cx="233199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D818B4-4188-40C0-9ADC-FE620C568939}">
      <dsp:nvSpPr>
        <dsp:cNvPr id="0" name=""/>
        <dsp:cNvSpPr/>
      </dsp:nvSpPr>
      <dsp:spPr>
        <a:xfrm>
          <a:off x="77640" y="1066668"/>
          <a:ext cx="233199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F396FA-1062-4025-BE81-5BA487656C21}">
      <dsp:nvSpPr>
        <dsp:cNvPr id="0" name=""/>
        <dsp:cNvSpPr/>
      </dsp:nvSpPr>
      <dsp:spPr>
        <a:xfrm>
          <a:off x="683957" y="941"/>
          <a:ext cx="1725672" cy="106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600200" rtl="0">
            <a:lnSpc>
              <a:spcPct val="90000"/>
            </a:lnSpc>
            <a:spcBef>
              <a:spcPct val="0"/>
            </a:spcBef>
            <a:spcAft>
              <a:spcPct val="35000"/>
            </a:spcAft>
          </a:pPr>
          <a:r>
            <a:rPr lang="en-US" sz="3600" kern="1200" dirty="0">
              <a:solidFill>
                <a:srgbClr val="45427E"/>
              </a:solidFill>
            </a:rPr>
            <a:t>16</a:t>
          </a:r>
        </a:p>
      </dsp:txBody>
      <dsp:txXfrm>
        <a:off x="683957" y="941"/>
        <a:ext cx="1725672" cy="1065727"/>
      </dsp:txXfrm>
    </dsp:sp>
    <dsp:sp modelId="{BEE07DB7-C7E3-41E6-AD91-0796911A044F}">
      <dsp:nvSpPr>
        <dsp:cNvPr id="0" name=""/>
        <dsp:cNvSpPr/>
      </dsp:nvSpPr>
      <dsp:spPr>
        <a:xfrm>
          <a:off x="-77640" y="16234"/>
          <a:ext cx="916879" cy="1065727"/>
        </a:xfrm>
        <a:prstGeom prst="round2SameRect">
          <a:avLst>
            <a:gd name="adj1" fmla="val 16670"/>
            <a:gd name="adj2" fmla="val 0"/>
          </a:avLst>
        </a:prstGeom>
        <a:solidFill>
          <a:srgbClr val="45427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US" sz="1200" b="1" kern="1200" dirty="0">
              <a:latin typeface="+mn-lt"/>
              <a:cs typeface="Arial" panose="020B0604020202020204" pitchFamily="34" charset="0"/>
            </a:rPr>
            <a:t>MEMBERS</a:t>
          </a:r>
        </a:p>
      </dsp:txBody>
      <dsp:txXfrm>
        <a:off x="-32874" y="61000"/>
        <a:ext cx="827347" cy="1020961"/>
      </dsp:txXfrm>
    </dsp:sp>
    <dsp:sp modelId="{D9DAD9BD-8E5D-4AFD-A3EC-AC7D19C21C3E}">
      <dsp:nvSpPr>
        <dsp:cNvPr id="0" name=""/>
        <dsp:cNvSpPr/>
      </dsp:nvSpPr>
      <dsp:spPr>
        <a:xfrm>
          <a:off x="685085" y="1119955"/>
          <a:ext cx="1725672" cy="106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600200" rtl="0">
            <a:lnSpc>
              <a:spcPct val="90000"/>
            </a:lnSpc>
            <a:spcBef>
              <a:spcPct val="0"/>
            </a:spcBef>
            <a:spcAft>
              <a:spcPct val="35000"/>
            </a:spcAft>
          </a:pPr>
          <a:r>
            <a:rPr lang="en-US" sz="3600" kern="1200" dirty="0">
              <a:solidFill>
                <a:srgbClr val="45427E"/>
              </a:solidFill>
            </a:rPr>
            <a:t>250</a:t>
          </a:r>
        </a:p>
      </dsp:txBody>
      <dsp:txXfrm>
        <a:off x="685085" y="1119955"/>
        <a:ext cx="1725672" cy="1065727"/>
      </dsp:txXfrm>
    </dsp:sp>
    <dsp:sp modelId="{99B24699-9852-41C9-9D43-26AD48840670}">
      <dsp:nvSpPr>
        <dsp:cNvPr id="0" name=""/>
        <dsp:cNvSpPr/>
      </dsp:nvSpPr>
      <dsp:spPr>
        <a:xfrm>
          <a:off x="-78768" y="1119955"/>
          <a:ext cx="921390" cy="1065727"/>
        </a:xfrm>
        <a:prstGeom prst="round2SameRect">
          <a:avLst>
            <a:gd name="adj1" fmla="val 16670"/>
            <a:gd name="adj2" fmla="val 0"/>
          </a:avLst>
        </a:prstGeom>
        <a:solidFill>
          <a:srgbClr val="45427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US" sz="1200" b="1" kern="1200" dirty="0">
              <a:latin typeface="+mn-lt"/>
            </a:rPr>
            <a:t>ANNUAL</a:t>
          </a:r>
          <a:br>
            <a:rPr lang="en-US" sz="1200" b="1" kern="1200" dirty="0">
              <a:latin typeface="+mn-lt"/>
            </a:rPr>
          </a:br>
          <a:r>
            <a:rPr lang="en-US" sz="1200" b="1" kern="1200" dirty="0">
              <a:latin typeface="+mn-lt"/>
            </a:rPr>
            <a:t>COURSES</a:t>
          </a:r>
          <a:endParaRPr lang="en-US" sz="1200" kern="1200" dirty="0">
            <a:latin typeface="+mn-lt"/>
          </a:endParaRPr>
        </a:p>
      </dsp:txBody>
      <dsp:txXfrm>
        <a:off x="-33781" y="1164942"/>
        <a:ext cx="831416" cy="1020740"/>
      </dsp:txXfrm>
    </dsp:sp>
    <dsp:sp modelId="{41391BF0-A2E6-467B-A57B-065A130FE301}">
      <dsp:nvSpPr>
        <dsp:cNvPr id="0" name=""/>
        <dsp:cNvSpPr/>
      </dsp:nvSpPr>
      <dsp:spPr>
        <a:xfrm>
          <a:off x="685619" y="2238968"/>
          <a:ext cx="1725672" cy="106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889000" rtl="0">
            <a:lnSpc>
              <a:spcPct val="90000"/>
            </a:lnSpc>
            <a:spcBef>
              <a:spcPct val="0"/>
            </a:spcBef>
            <a:spcAft>
              <a:spcPct val="35000"/>
            </a:spcAft>
          </a:pPr>
          <a:r>
            <a:rPr lang="en-US" sz="2000" kern="1200" dirty="0">
              <a:solidFill>
                <a:srgbClr val="45427E"/>
              </a:solidFill>
            </a:rPr>
            <a:t>Over</a:t>
          </a:r>
          <a:r>
            <a:rPr lang="en-US" sz="3600" kern="1200" dirty="0">
              <a:solidFill>
                <a:srgbClr val="45427E"/>
              </a:solidFill>
            </a:rPr>
            <a:t/>
          </a:r>
          <a:br>
            <a:rPr lang="en-US" sz="3600" kern="1200" dirty="0">
              <a:solidFill>
                <a:srgbClr val="45427E"/>
              </a:solidFill>
            </a:rPr>
          </a:br>
          <a:r>
            <a:rPr lang="en-US" sz="3600" kern="1200" dirty="0">
              <a:solidFill>
                <a:srgbClr val="45427E"/>
              </a:solidFill>
            </a:rPr>
            <a:t>1,000</a:t>
          </a:r>
        </a:p>
      </dsp:txBody>
      <dsp:txXfrm>
        <a:off x="685619" y="2238968"/>
        <a:ext cx="1725672" cy="1065727"/>
      </dsp:txXfrm>
    </dsp:sp>
    <dsp:sp modelId="{E18F58C7-9BC8-4AA1-9A86-59776EDC9713}">
      <dsp:nvSpPr>
        <dsp:cNvPr id="0" name=""/>
        <dsp:cNvSpPr/>
      </dsp:nvSpPr>
      <dsp:spPr>
        <a:xfrm flipH="1">
          <a:off x="-79301" y="2238968"/>
          <a:ext cx="923524" cy="1065727"/>
        </a:xfrm>
        <a:prstGeom prst="round2SameRect">
          <a:avLst>
            <a:gd name="adj1" fmla="val 16670"/>
            <a:gd name="adj2" fmla="val 0"/>
          </a:avLst>
        </a:prstGeom>
        <a:solidFill>
          <a:srgbClr val="45427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US" sz="1200" b="1" kern="1200" dirty="0"/>
            <a:t>SEATS</a:t>
          </a:r>
          <a:br>
            <a:rPr lang="en-US" sz="1200" b="1" kern="1200" dirty="0"/>
          </a:br>
          <a:r>
            <a:rPr lang="en-US" sz="1200" b="1" kern="1200" dirty="0"/>
            <a:t>(</a:t>
          </a:r>
          <a:r>
            <a:rPr lang="en-US" sz="1200" b="0" kern="1200" dirty="0"/>
            <a:t>total all years)</a:t>
          </a:r>
        </a:p>
      </dsp:txBody>
      <dsp:txXfrm>
        <a:off x="-34210" y="2284059"/>
        <a:ext cx="833342" cy="1020636"/>
      </dsp:txXfrm>
    </dsp:sp>
    <dsp:sp modelId="{6D58D374-3BBE-4A25-80CE-FBB14101AFC2}">
      <dsp:nvSpPr>
        <dsp:cNvPr id="0" name=""/>
        <dsp:cNvSpPr/>
      </dsp:nvSpPr>
      <dsp:spPr>
        <a:xfrm>
          <a:off x="695276" y="3357982"/>
          <a:ext cx="1725672" cy="106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889000" rtl="0">
            <a:lnSpc>
              <a:spcPct val="90000"/>
            </a:lnSpc>
            <a:spcBef>
              <a:spcPct val="0"/>
            </a:spcBef>
            <a:spcAft>
              <a:spcPct val="35000"/>
            </a:spcAft>
          </a:pPr>
          <a:r>
            <a:rPr lang="en-US" sz="2000" kern="1200" dirty="0">
              <a:solidFill>
                <a:srgbClr val="45427E"/>
              </a:solidFill>
            </a:rPr>
            <a:t>Over</a:t>
          </a:r>
          <a:br>
            <a:rPr lang="en-US" sz="2000" kern="1200" dirty="0">
              <a:solidFill>
                <a:srgbClr val="45427E"/>
              </a:solidFill>
            </a:rPr>
          </a:br>
          <a:r>
            <a:rPr lang="en-US" sz="3600" kern="1200" dirty="0">
              <a:solidFill>
                <a:srgbClr val="45427E"/>
              </a:solidFill>
            </a:rPr>
            <a:t>300</a:t>
          </a:r>
        </a:p>
      </dsp:txBody>
      <dsp:txXfrm>
        <a:off x="695276" y="3357982"/>
        <a:ext cx="1725672" cy="1065727"/>
      </dsp:txXfrm>
    </dsp:sp>
    <dsp:sp modelId="{711E4A2B-F147-4065-8E00-59BDFA30BBD3}">
      <dsp:nvSpPr>
        <dsp:cNvPr id="0" name=""/>
        <dsp:cNvSpPr/>
      </dsp:nvSpPr>
      <dsp:spPr>
        <a:xfrm>
          <a:off x="-88958" y="3357982"/>
          <a:ext cx="962152" cy="1065727"/>
        </a:xfrm>
        <a:prstGeom prst="round2SameRect">
          <a:avLst>
            <a:gd name="adj1" fmla="val 16670"/>
            <a:gd name="adj2" fmla="val 0"/>
          </a:avLst>
        </a:prstGeom>
        <a:solidFill>
          <a:srgbClr val="45427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11175" rtl="0">
            <a:lnSpc>
              <a:spcPct val="90000"/>
            </a:lnSpc>
            <a:spcBef>
              <a:spcPct val="0"/>
            </a:spcBef>
            <a:spcAft>
              <a:spcPct val="35000"/>
            </a:spcAft>
          </a:pPr>
          <a:r>
            <a:rPr lang="en-US" sz="1150" b="1" kern="1200" dirty="0"/>
            <a:t>GRADUATES</a:t>
          </a:r>
        </a:p>
      </dsp:txBody>
      <dsp:txXfrm>
        <a:off x="-41981" y="3404959"/>
        <a:ext cx="868198" cy="1018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5D60B-C518-4D20-801B-5176F1D96EB1}">
      <dsp:nvSpPr>
        <dsp:cNvPr id="0" name=""/>
        <dsp:cNvSpPr/>
      </dsp:nvSpPr>
      <dsp:spPr>
        <a:xfrm>
          <a:off x="2172689" y="1333094"/>
          <a:ext cx="1211346" cy="946956"/>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Tuition Collected by Teach</a:t>
          </a:r>
        </a:p>
      </dsp:txBody>
      <dsp:txXfrm>
        <a:off x="2218916" y="1379321"/>
        <a:ext cx="1118892" cy="854502"/>
      </dsp:txXfrm>
    </dsp:sp>
    <dsp:sp modelId="{604B263B-0BA1-460D-9B0E-9F54B1786AD3}">
      <dsp:nvSpPr>
        <dsp:cNvPr id="0" name=""/>
        <dsp:cNvSpPr/>
      </dsp:nvSpPr>
      <dsp:spPr>
        <a:xfrm rot="16163352">
          <a:off x="2581980" y="1143788"/>
          <a:ext cx="378633" cy="0"/>
        </a:xfrm>
        <a:custGeom>
          <a:avLst/>
          <a:gdLst/>
          <a:ahLst/>
          <a:cxnLst/>
          <a:rect l="0" t="0" r="0" b="0"/>
          <a:pathLst>
            <a:path>
              <a:moveTo>
                <a:pt x="0" y="0"/>
              </a:moveTo>
              <a:lnTo>
                <a:pt x="378633" y="0"/>
              </a:lnTo>
            </a:path>
          </a:pathLst>
        </a:custGeom>
        <a:noFill/>
        <a:ln w="9525" cap="flat" cmpd="sng" algn="ctr">
          <a:solidFill>
            <a:schemeClr val="dk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sp>
    <dsp:sp modelId="{3E9ADCCB-2FA6-4F70-83AC-9D87428C1D7B}">
      <dsp:nvSpPr>
        <dsp:cNvPr id="0" name=""/>
        <dsp:cNvSpPr/>
      </dsp:nvSpPr>
      <dsp:spPr>
        <a:xfrm>
          <a:off x="2448666" y="320021"/>
          <a:ext cx="634460" cy="634460"/>
        </a:xfrm>
        <a:prstGeom prst="roundRect">
          <a:avLst/>
        </a:prstGeom>
        <a:solidFill>
          <a:srgbClr val="4542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Teach 75%</a:t>
          </a:r>
        </a:p>
      </dsp:txBody>
      <dsp:txXfrm>
        <a:off x="2479638" y="350993"/>
        <a:ext cx="572516" cy="572516"/>
      </dsp:txXfrm>
    </dsp:sp>
    <dsp:sp modelId="{29590DFE-C1C0-4D45-BF4A-0872B586D4FD}">
      <dsp:nvSpPr>
        <dsp:cNvPr id="0" name=""/>
        <dsp:cNvSpPr/>
      </dsp:nvSpPr>
      <dsp:spPr>
        <a:xfrm rot="1987412">
          <a:off x="3364150" y="2268629"/>
          <a:ext cx="244741" cy="0"/>
        </a:xfrm>
        <a:custGeom>
          <a:avLst/>
          <a:gdLst/>
          <a:ahLst/>
          <a:cxnLst/>
          <a:rect l="0" t="0" r="0" b="0"/>
          <a:pathLst>
            <a:path>
              <a:moveTo>
                <a:pt x="0" y="0"/>
              </a:moveTo>
              <a:lnTo>
                <a:pt x="244741" y="0"/>
              </a:lnTo>
            </a:path>
          </a:pathLst>
        </a:custGeom>
        <a:noFill/>
        <a:ln w="9525" cap="flat" cmpd="sng" algn="ctr">
          <a:solidFill>
            <a:schemeClr val="dk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sp>
    <dsp:sp modelId="{5F687932-4F79-402B-A5F2-246313505CB2}">
      <dsp:nvSpPr>
        <dsp:cNvPr id="0" name=""/>
        <dsp:cNvSpPr/>
      </dsp:nvSpPr>
      <dsp:spPr>
        <a:xfrm>
          <a:off x="3589005" y="2225254"/>
          <a:ext cx="634460" cy="634460"/>
        </a:xfrm>
        <a:prstGeom prst="roundRect">
          <a:avLst/>
        </a:prstGeom>
        <a:solidFill>
          <a:srgbClr val="24D2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NEXus 15%*</a:t>
          </a:r>
        </a:p>
      </dsp:txBody>
      <dsp:txXfrm>
        <a:off x="3619977" y="2256226"/>
        <a:ext cx="572516" cy="572516"/>
      </dsp:txXfrm>
    </dsp:sp>
    <dsp:sp modelId="{9C46F417-27CA-4D48-8587-AA4AFF500E0C}">
      <dsp:nvSpPr>
        <dsp:cNvPr id="0" name=""/>
        <dsp:cNvSpPr/>
      </dsp:nvSpPr>
      <dsp:spPr>
        <a:xfrm rot="8718231">
          <a:off x="1949736" y="2295548"/>
          <a:ext cx="244710" cy="0"/>
        </a:xfrm>
        <a:custGeom>
          <a:avLst/>
          <a:gdLst/>
          <a:ahLst/>
          <a:cxnLst/>
          <a:rect l="0" t="0" r="0" b="0"/>
          <a:pathLst>
            <a:path>
              <a:moveTo>
                <a:pt x="0" y="0"/>
              </a:moveTo>
              <a:lnTo>
                <a:pt x="244710" y="0"/>
              </a:lnTo>
            </a:path>
          </a:pathLst>
        </a:custGeom>
        <a:noFill/>
        <a:ln w="9525" cap="flat" cmpd="sng" algn="ctr">
          <a:solidFill>
            <a:schemeClr val="dk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sp>
    <dsp:sp modelId="{89948198-C1B8-4431-9AC9-2AD2A053C79A}">
      <dsp:nvSpPr>
        <dsp:cNvPr id="0" name=""/>
        <dsp:cNvSpPr/>
      </dsp:nvSpPr>
      <dsp:spPr>
        <a:xfrm>
          <a:off x="1337032" y="2267594"/>
          <a:ext cx="634460" cy="634460"/>
        </a:xfrm>
        <a:prstGeom prst="roundRect">
          <a:avLst/>
        </a:prstGeom>
        <a:solidFill>
          <a:srgbClr val="FD98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Home 10%*</a:t>
          </a:r>
        </a:p>
      </dsp:txBody>
      <dsp:txXfrm>
        <a:off x="1368004" y="2298566"/>
        <a:ext cx="572516" cy="57251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0.1194</cdr:y>
    </cdr:to>
    <cdr:sp macro="" textlink="">
      <cdr:nvSpPr>
        <cdr:cNvPr id="2" name="TextBox 5"/>
        <cdr:cNvSpPr txBox="1"/>
      </cdr:nvSpPr>
      <cdr:spPr>
        <a:xfrm xmlns:a="http://schemas.openxmlformats.org/drawingml/2006/main">
          <a:off x="0" y="0"/>
          <a:ext cx="1007806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solidFill>
                <a:srgbClr val="45427E"/>
              </a:solidFill>
              <a:latin typeface="Arial" panose="020B0604020202020204" pitchFamily="34" charset="0"/>
              <a:cs typeface="Arial" panose="020B0604020202020204" pitchFamily="34" charset="0"/>
            </a:rPr>
            <a:t>QUESTION:  </a:t>
          </a:r>
          <a:r>
            <a:rPr lang="en-US" sz="2400" i="1" dirty="0">
              <a:solidFill>
                <a:srgbClr val="45427E"/>
              </a:solidFill>
              <a:latin typeface="Arial" panose="020B0604020202020204" pitchFamily="34" charset="0"/>
              <a:cs typeface="Arial" panose="020B0604020202020204" pitchFamily="34" charset="0"/>
            </a:rPr>
            <a:t>Why did you enroll in this NEXus course?</a:t>
          </a:r>
          <a:endParaRPr lang="en-US" sz="2000" i="1" dirty="0">
            <a:solidFill>
              <a:srgbClr val="45427E"/>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DF80-414E-4FC3-B865-DCC00EB4CE93}" type="datetimeFigureOut">
              <a:rPr lang="en-US" smtClean="0"/>
              <a:t>9/24/2021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7C9D1-4B8F-4DD3-93D2-6F8B46C90E2E}" type="slidenum">
              <a:rPr lang="en-US" smtClean="0"/>
              <a:t>‹#›</a:t>
            </a:fld>
            <a:endParaRPr lang="en-US" dirty="0"/>
          </a:p>
        </p:txBody>
      </p:sp>
    </p:spTree>
    <p:extLst>
      <p:ext uri="{BB962C8B-B14F-4D97-AF65-F5344CB8AC3E}">
        <p14:creationId xmlns:p14="http://schemas.microsoft.com/office/powerpoint/2010/main" val="28729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Xus Purple Sidebar">
    <p:spTree>
      <p:nvGrpSpPr>
        <p:cNvPr id="1" name=""/>
        <p:cNvGrpSpPr/>
        <p:nvPr/>
      </p:nvGrpSpPr>
      <p:grpSpPr>
        <a:xfrm>
          <a:off x="0" y="0"/>
          <a:ext cx="0" cy="0"/>
          <a:chOff x="0" y="0"/>
          <a:chExt cx="0" cy="0"/>
        </a:xfrm>
      </p:grpSpPr>
      <p:sp>
        <p:nvSpPr>
          <p:cNvPr id="7" name="Title 1"/>
          <p:cNvSpPr txBox="1">
            <a:spLocks/>
          </p:cNvSpPr>
          <p:nvPr userDrawn="1"/>
        </p:nvSpPr>
        <p:spPr>
          <a:xfrm>
            <a:off x="1845032" y="365125"/>
            <a:ext cx="9508768" cy="1317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Content Placeholder 2"/>
          <p:cNvSpPr>
            <a:spLocks noGrp="1"/>
          </p:cNvSpPr>
          <p:nvPr>
            <p:ph idx="13"/>
          </p:nvPr>
        </p:nvSpPr>
        <p:spPr>
          <a:xfrm>
            <a:off x="1845031" y="1336432"/>
            <a:ext cx="9614727" cy="5051312"/>
          </a:xfrm>
        </p:spPr>
        <p:txBody>
          <a:bodyPr>
            <a:normAutofit fontScale="77500" lnSpcReduction="20000"/>
          </a:bodyPr>
          <a:lstStyle>
            <a:lvl1pPr>
              <a:defRPr baseline="0">
                <a:latin typeface="Arial" panose="020B0604020202020204" pitchFamily="34" charset="0"/>
              </a:defRPr>
            </a:lvl1pPr>
          </a:lstStyle>
          <a:p>
            <a:pPr marL="0" indent="0">
              <a:buNone/>
            </a:pPr>
            <a:endParaRPr lang="en-US" dirty="0"/>
          </a:p>
        </p:txBody>
      </p:sp>
      <p:sp>
        <p:nvSpPr>
          <p:cNvPr id="9" name="Rectangle 8"/>
          <p:cNvSpPr/>
          <p:nvPr userDrawn="1"/>
        </p:nvSpPr>
        <p:spPr>
          <a:xfrm>
            <a:off x="-7474" y="1"/>
            <a:ext cx="1531474" cy="6858000"/>
          </a:xfrm>
          <a:prstGeom prst="rect">
            <a:avLst/>
          </a:prstGeom>
          <a:solidFill>
            <a:srgbClr val="4542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00691" y="5354455"/>
            <a:ext cx="1595157" cy="711685"/>
          </a:xfrm>
          <a:prstGeom prst="rect">
            <a:avLst/>
          </a:prstGeom>
        </p:spPr>
      </p:pic>
    </p:spTree>
    <p:extLst>
      <p:ext uri="{BB962C8B-B14F-4D97-AF65-F5344CB8AC3E}">
        <p14:creationId xmlns:p14="http://schemas.microsoft.com/office/powerpoint/2010/main" val="117463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224723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1194931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823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57450" y="1635381"/>
            <a:ext cx="4645643" cy="4351338"/>
          </a:xfrm>
        </p:spPr>
        <p:txBody>
          <a:bodyPr/>
          <a:lstStyle>
            <a:lvl1pPr>
              <a:defRPr>
                <a:solidFill>
                  <a:srgbClr val="FD9827"/>
                </a:solidFill>
              </a:defRPr>
            </a:lvl1pPr>
            <a:lvl2pPr>
              <a:defRPr>
                <a:solidFill>
                  <a:srgbClr val="24D2C8"/>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531671" y="1635381"/>
            <a:ext cx="4645643" cy="4351338"/>
          </a:xfrm>
          <a:solidFill>
            <a:srgbClr val="45427E">
              <a:alpha val="15000"/>
            </a:srgb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6765" y="4810807"/>
            <a:ext cx="1993300" cy="890385"/>
          </a:xfrm>
          <a:prstGeom prst="rect">
            <a:avLst/>
          </a:prstGeom>
        </p:spPr>
      </p:pic>
    </p:spTree>
    <p:extLst>
      <p:ext uri="{BB962C8B-B14F-4D97-AF65-F5344CB8AC3E}">
        <p14:creationId xmlns:p14="http://schemas.microsoft.com/office/powerpoint/2010/main" val="88732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246610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116428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97131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261391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342318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147682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161782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1C2752-BA53-45EE-BC94-CDC1E239DEF9}" type="datetimeFigureOut">
              <a:rPr lang="en-US" smtClean="0"/>
              <a:t>9/24/2021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334FF-1798-4359-99B6-20900650BD11}" type="slidenum">
              <a:rPr lang="en-US" smtClean="0"/>
              <a:t>‹#›</a:t>
            </a:fld>
            <a:endParaRPr lang="en-US" dirty="0"/>
          </a:p>
        </p:txBody>
      </p:sp>
    </p:spTree>
    <p:extLst>
      <p:ext uri="{BB962C8B-B14F-4D97-AF65-F5344CB8AC3E}">
        <p14:creationId xmlns:p14="http://schemas.microsoft.com/office/powerpoint/2010/main" val="13061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5427E"/>
                </a:solidFill>
                <a:latin typeface="Arial" panose="020B0604020202020204" pitchFamily="34" charset="0"/>
                <a:cs typeface="Arial" panose="020B0604020202020204" pitchFamily="34" charset="0"/>
              </a:defRPr>
            </a:lvl1pPr>
          </a:lstStyle>
          <a:p>
            <a:fld id="{AD1C2752-BA53-45EE-BC94-CDC1E239DEF9}" type="datetimeFigureOut">
              <a:rPr lang="en-US" smtClean="0"/>
              <a:pPr/>
              <a:t>9/24/2021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45427E"/>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5427E"/>
                </a:solidFill>
                <a:latin typeface="Arial" panose="020B0604020202020204" pitchFamily="34" charset="0"/>
                <a:cs typeface="Arial" panose="020B0604020202020204" pitchFamily="34" charset="0"/>
              </a:defRPr>
            </a:lvl1pPr>
          </a:lstStyle>
          <a:p>
            <a:fld id="{CC2334FF-1798-4359-99B6-20900650BD11}" type="slidenum">
              <a:rPr lang="en-US" smtClean="0"/>
              <a:pPr/>
              <a:t>‹#›</a:t>
            </a:fld>
            <a:endParaRPr lang="en-US" dirty="0"/>
          </a:p>
        </p:txBody>
      </p:sp>
    </p:spTree>
    <p:extLst>
      <p:ext uri="{BB962C8B-B14F-4D97-AF65-F5344CB8AC3E}">
        <p14:creationId xmlns:p14="http://schemas.microsoft.com/office/powerpoint/2010/main" val="402262745"/>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45427E"/>
        </a:buClr>
        <a:buFont typeface="Arial" panose="020B0604020202020204" pitchFamily="34" charset="0"/>
        <a:buChar char="►"/>
        <a:defRPr sz="2800" kern="1200">
          <a:solidFill>
            <a:srgbClr val="45427E"/>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45427E"/>
        </a:buClr>
        <a:buFont typeface="Arial" panose="020B0604020202020204" pitchFamily="34" charset="0"/>
        <a:buChar char="►"/>
        <a:defRPr sz="2400" kern="1200">
          <a:solidFill>
            <a:srgbClr val="45427E"/>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45427E"/>
        </a:buClr>
        <a:buFont typeface="Arial" panose="020B0604020202020204" pitchFamily="34" charset="0"/>
        <a:buChar char="►"/>
        <a:defRPr sz="2000" kern="1200">
          <a:solidFill>
            <a:srgbClr val="45427E"/>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45427E"/>
        </a:buClr>
        <a:buFont typeface="Arial" panose="020B0604020202020204" pitchFamily="34" charset="0"/>
        <a:buChar char="►"/>
        <a:defRPr sz="1800" kern="1200">
          <a:solidFill>
            <a:srgbClr val="45427E"/>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45427E"/>
        </a:buClr>
        <a:buFont typeface="Arial" panose="020B0604020202020204" pitchFamily="34" charset="0"/>
        <a:buChar char="►"/>
        <a:defRPr sz="1800" kern="1200">
          <a:solidFill>
            <a:srgbClr val="45427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31671" y="1707157"/>
            <a:ext cx="1017142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1"/>
            <a:ext cx="1298557" cy="6858000"/>
          </a:xfrm>
          <a:prstGeom prst="rect">
            <a:avLst/>
          </a:prstGeom>
          <a:solidFill>
            <a:srgbClr val="454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4"/>
          <a:stretch>
            <a:fillRect/>
          </a:stretch>
        </p:blipFill>
        <p:spPr>
          <a:xfrm rot="16200000">
            <a:off x="-16289" y="5501542"/>
            <a:ext cx="1434661" cy="640080"/>
          </a:xfrm>
          <a:prstGeom prst="rect">
            <a:avLst/>
          </a:prstGeom>
        </p:spPr>
      </p:pic>
      <p:sp>
        <p:nvSpPr>
          <p:cNvPr id="10" name="TextBox 9"/>
          <p:cNvSpPr txBox="1"/>
          <p:nvPr userDrawn="1"/>
        </p:nvSpPr>
        <p:spPr>
          <a:xfrm>
            <a:off x="10134600" y="736600"/>
            <a:ext cx="1854200" cy="307777"/>
          </a:xfrm>
          <a:prstGeom prst="rect">
            <a:avLst/>
          </a:prstGeom>
          <a:noFill/>
          <a:ln>
            <a:noFill/>
          </a:ln>
        </p:spPr>
        <p:txBody>
          <a:bodyPr wrap="square" rtlCol="0">
            <a:spAutoFit/>
          </a:bodyPr>
          <a:lstStyle/>
          <a:p>
            <a:pPr algn="r"/>
            <a:r>
              <a:rPr lang="en-US" sz="1400" b="1" dirty="0">
                <a:solidFill>
                  <a:schemeClr val="bg1"/>
                </a:solidFill>
              </a:rPr>
              <a:t>www.winnexus.org</a:t>
            </a:r>
          </a:p>
        </p:txBody>
      </p:sp>
      <p:sp>
        <p:nvSpPr>
          <p:cNvPr id="2" name="Title Placeholder 1"/>
          <p:cNvSpPr>
            <a:spLocks noGrp="1"/>
          </p:cNvSpPr>
          <p:nvPr>
            <p:ph type="title"/>
          </p:nvPr>
        </p:nvSpPr>
        <p:spPr>
          <a:xfrm>
            <a:off x="1531671" y="215347"/>
            <a:ext cx="10171422" cy="104250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15322534"/>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b="0" kern="1200">
          <a:solidFill>
            <a:srgbClr val="45427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45427E"/>
        </a:buClr>
        <a:buFont typeface="Arial" panose="020B0604020202020204" pitchFamily="34" charset="0"/>
        <a:buChar char="►"/>
        <a:defRPr sz="2800" kern="1200">
          <a:solidFill>
            <a:srgbClr val="45427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5427E"/>
        </a:buClr>
        <a:buFont typeface="Arial" panose="020B0604020202020204" pitchFamily="34" charset="0"/>
        <a:buChar char="►"/>
        <a:defRPr sz="2400" kern="1200">
          <a:solidFill>
            <a:srgbClr val="45427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5427E"/>
        </a:buClr>
        <a:buFont typeface="Arial" panose="020B0604020202020204" pitchFamily="34" charset="0"/>
        <a:buChar char="►"/>
        <a:defRPr sz="2000" kern="1200">
          <a:solidFill>
            <a:srgbClr val="45427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5427E"/>
        </a:buClr>
        <a:buFont typeface="Arial" panose="020B0604020202020204" pitchFamily="34" charset="0"/>
        <a:buChar char="►"/>
        <a:defRPr sz="1800" kern="1200">
          <a:solidFill>
            <a:srgbClr val="45427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5427E"/>
        </a:buClr>
        <a:buFont typeface="Arial" panose="020B0604020202020204" pitchFamily="34" charset="0"/>
        <a:buChar char="►"/>
        <a:defRPr sz="1800" kern="1200">
          <a:solidFill>
            <a:srgbClr val="45427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innexus.org/"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grantgoddess.blogspot.com/2010/05/distinguish-implementation-objectives.html" TargetMode="External"/><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hyperlink" Target="https://creativecommons.org/licenses/by-nc/3.0/" TargetMode="Externa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innexus.org/wp-content/uploads/2021/02/NEXus-Update-2019_20-Final-1.pdf" TargetMode="External"/><Relationship Id="rId2" Type="http://schemas.openxmlformats.org/officeDocument/2006/relationships/hyperlink" Target="http://www.winnexus.org/" TargetMode="External"/><Relationship Id="rId1" Type="http://schemas.openxmlformats.org/officeDocument/2006/relationships/slideLayout" Target="../slideLayouts/slideLayout1.xml"/><Relationship Id="rId5" Type="http://schemas.openxmlformats.org/officeDocument/2006/relationships/hyperlink" Target="http://www.chapmanalliance.com/" TargetMode="External"/><Relationship Id="rId4" Type="http://schemas.openxmlformats.org/officeDocument/2006/relationships/hyperlink" Target="https://winnexus.org/wp-content/uploads/2020/04/NEXus-Helping-Achieve-More-RP.pdf"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mcqquestions.com/online-quiz-on-computer-networking-set-2"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861261" y="1060490"/>
            <a:ext cx="9988063" cy="5051312"/>
          </a:xfrm>
        </p:spPr>
        <p:txBody>
          <a:bodyPr>
            <a:normAutofit/>
          </a:bodyPr>
          <a:lstStyle/>
          <a:p>
            <a:pPr marL="0" indent="0">
              <a:buNone/>
            </a:pPr>
            <a:endParaRPr lang="en-US" sz="4000" dirty="0">
              <a:solidFill>
                <a:srgbClr val="45427E"/>
              </a:solidFill>
            </a:endParaRPr>
          </a:p>
          <a:p>
            <a:pPr marL="0" indent="0">
              <a:buNone/>
            </a:pPr>
            <a:r>
              <a:rPr lang="en-US" sz="4100" dirty="0">
                <a:solidFill>
                  <a:srgbClr val="45427E"/>
                </a:solidFill>
              </a:rPr>
              <a:t>The Nursing Education Xchange (NEXus): </a:t>
            </a:r>
            <a:r>
              <a:rPr lang="en-US" sz="4100" dirty="0">
                <a:solidFill>
                  <a:srgbClr val="FD9827"/>
                </a:solidFill>
              </a:rPr>
              <a:t>Promoting a Community of Learners</a:t>
            </a:r>
          </a:p>
        </p:txBody>
      </p:sp>
      <p:sp>
        <p:nvSpPr>
          <p:cNvPr id="3" name="TextBox 2">
            <a:extLst>
              <a:ext uri="{FF2B5EF4-FFF2-40B4-BE49-F238E27FC236}">
                <a16:creationId xmlns:a16="http://schemas.microsoft.com/office/drawing/2014/main" id="{5B46B2C6-3E7A-4EFE-A2D6-E59D31E5BFC3}"/>
              </a:ext>
            </a:extLst>
          </p:cNvPr>
          <p:cNvSpPr txBox="1"/>
          <p:nvPr/>
        </p:nvSpPr>
        <p:spPr>
          <a:xfrm>
            <a:off x="1861261" y="4057481"/>
            <a:ext cx="9707709" cy="2400657"/>
          </a:xfrm>
          <a:prstGeom prst="rect">
            <a:avLst/>
          </a:prstGeom>
          <a:noFill/>
        </p:spPr>
        <p:txBody>
          <a:bodyPr wrap="square" rtlCol="0">
            <a:spAutoFit/>
          </a:bodyPr>
          <a:lstStyle/>
          <a:p>
            <a:pPr>
              <a:spcAft>
                <a:spcPts val="1200"/>
              </a:spcAft>
            </a:pPr>
            <a:r>
              <a:rPr lang="en-US" sz="2800" dirty="0">
                <a:solidFill>
                  <a:srgbClr val="45427E"/>
                </a:solidFill>
                <a:latin typeface="Arial" panose="020B0604020202020204" pitchFamily="34" charset="0"/>
                <a:cs typeface="Arial" panose="020B0604020202020204" pitchFamily="34" charset="0"/>
              </a:rPr>
              <a:t>Jeanette McNeill, Professor Emerita</a:t>
            </a:r>
            <a:br>
              <a:rPr lang="en-US" sz="2800" dirty="0">
                <a:solidFill>
                  <a:srgbClr val="45427E"/>
                </a:solidFill>
                <a:latin typeface="Arial" panose="020B0604020202020204" pitchFamily="34" charset="0"/>
                <a:cs typeface="Arial" panose="020B0604020202020204" pitchFamily="34" charset="0"/>
              </a:rPr>
            </a:br>
            <a:r>
              <a:rPr lang="en-US" sz="2800" dirty="0">
                <a:solidFill>
                  <a:srgbClr val="45427E"/>
                </a:solidFill>
                <a:latin typeface="Arial" panose="020B0604020202020204" pitchFamily="34" charset="0"/>
                <a:cs typeface="Arial" panose="020B0604020202020204" pitchFamily="34" charset="0"/>
              </a:rPr>
              <a:t>University of Northern Colorado</a:t>
            </a:r>
          </a:p>
          <a:p>
            <a:pPr>
              <a:spcAft>
                <a:spcPts val="1200"/>
              </a:spcAft>
            </a:pPr>
            <a:r>
              <a:rPr lang="en-US" sz="2800" dirty="0">
                <a:solidFill>
                  <a:srgbClr val="45427E"/>
                </a:solidFill>
                <a:latin typeface="Arial" panose="020B0604020202020204" pitchFamily="34" charset="0"/>
                <a:cs typeface="Arial" panose="020B0604020202020204" pitchFamily="34" charset="0"/>
              </a:rPr>
              <a:t>Anne Boerner,  </a:t>
            </a:r>
            <a:r>
              <a:rPr lang="en-US" sz="2800" dirty="0">
                <a:solidFill>
                  <a:srgbClr val="45427E"/>
                </a:solidFill>
                <a:effectLst/>
                <a:latin typeface="Arial" panose="020B0604020202020204" pitchFamily="34" charset="0"/>
                <a:ea typeface="Calibri" panose="020F0502020204030204" pitchFamily="34" charset="0"/>
                <a:cs typeface="Arial" panose="020B0604020202020204" pitchFamily="34" charset="0"/>
              </a:rPr>
              <a:t>NEXus Project Director</a:t>
            </a:r>
            <a:br>
              <a:rPr lang="en-US" sz="2800" dirty="0">
                <a:solidFill>
                  <a:srgbClr val="45427E"/>
                </a:solidFill>
                <a:effectLst/>
                <a:latin typeface="Arial" panose="020B0604020202020204" pitchFamily="34" charset="0"/>
                <a:ea typeface="Calibri" panose="020F0502020204030204" pitchFamily="34" charset="0"/>
                <a:cs typeface="Arial" panose="020B0604020202020204" pitchFamily="34" charset="0"/>
              </a:rPr>
            </a:br>
            <a:r>
              <a:rPr lang="en-US" sz="2800" dirty="0">
                <a:solidFill>
                  <a:srgbClr val="45427E"/>
                </a:solidFill>
                <a:effectLst/>
                <a:latin typeface="Arial" panose="020B0604020202020204" pitchFamily="34" charset="0"/>
                <a:ea typeface="Calibri" panose="020F0502020204030204" pitchFamily="34" charset="0"/>
                <a:cs typeface="Arial" panose="020B0604020202020204" pitchFamily="34" charset="0"/>
              </a:rPr>
              <a:t>NEXus – The Nursing Education Xchange</a:t>
            </a:r>
          </a:p>
          <a:p>
            <a:endParaRPr lang="en-US" dirty="0"/>
          </a:p>
        </p:txBody>
      </p:sp>
      <p:pic>
        <p:nvPicPr>
          <p:cNvPr id="4" name="Video 7">
            <a:hlinkClick r:id="" action="ppaction://media"/>
            <a:extLst>
              <a:ext uri="{FF2B5EF4-FFF2-40B4-BE49-F238E27FC236}">
                <a16:creationId xmlns:a16="http://schemas.microsoft.com/office/drawing/2014/main" id="{09D53EEA-DDB3-413F-9AA5-5FA7EEC2004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8703326" y="4057480"/>
            <a:ext cx="3005822" cy="2254367"/>
          </a:xfrm>
          <a:prstGeom prst="rect">
            <a:avLst/>
          </a:prstGeom>
        </p:spPr>
      </p:pic>
    </p:spTree>
    <p:extLst>
      <p:ext uri="{BB962C8B-B14F-4D97-AF65-F5344CB8AC3E}">
        <p14:creationId xmlns:p14="http://schemas.microsoft.com/office/powerpoint/2010/main" val="109371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992020" y="290647"/>
            <a:ext cx="99014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4400" i="0" u="none" strike="noStrike" cap="none" normalizeH="0" baseline="0" dirty="0">
                <a:ln>
                  <a:noFill/>
                </a:ln>
                <a:solidFill>
                  <a:srgbClr val="45427E"/>
                </a:solidFill>
                <a:effectLst/>
                <a:latin typeface="Arial" panose="020B0604020202020204" pitchFamily="34" charset="0"/>
                <a:ea typeface="Times New Roman" panose="02020603050405020304" pitchFamily="18" charset="0"/>
                <a:cs typeface="Times New Roman" panose="02020603050405020304" pitchFamily="18" charset="0"/>
              </a:rPr>
              <a:t>Key Foundation Documents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6"/>
          <p:cNvSpPr>
            <a:spLocks noChangeArrowheads="1"/>
          </p:cNvSpPr>
          <p:nvPr/>
        </p:nvSpPr>
        <p:spPr bwMode="auto">
          <a:xfrm>
            <a:off x="0" y="270302"/>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23"/>
          <p:cNvSpPr>
            <a:spLocks noChangeArrowheads="1"/>
          </p:cNvSpPr>
          <p:nvPr/>
        </p:nvSpPr>
        <p:spPr bwMode="auto">
          <a:xfrm>
            <a:off x="-1907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1" name="Rectangle 27"/>
          <p:cNvSpPr>
            <a:spLocks noChangeArrowheads="1"/>
          </p:cNvSpPr>
          <p:nvPr/>
        </p:nvSpPr>
        <p:spPr bwMode="auto">
          <a:xfrm>
            <a:off x="37875"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6" name="Content Placeholder 2"/>
          <p:cNvSpPr txBox="1">
            <a:spLocks/>
          </p:cNvSpPr>
          <p:nvPr/>
        </p:nvSpPr>
        <p:spPr>
          <a:xfrm>
            <a:off x="1992020" y="1371600"/>
            <a:ext cx="8382000" cy="4865298"/>
          </a:xfrm>
          <a:prstGeom prst="rect">
            <a:avLst/>
          </a:prstGeom>
        </p:spPr>
        <p:txBody>
          <a:bodyPr/>
          <a:lstStyle>
            <a:lvl1pPr marL="457200" indent="-457200" algn="l" defTabSz="914400" rtl="0" eaLnBrk="1" latinLnBrk="0" hangingPunct="1">
              <a:lnSpc>
                <a:spcPct val="90000"/>
              </a:lnSpc>
              <a:spcBef>
                <a:spcPts val="1000"/>
              </a:spcBef>
              <a:buClr>
                <a:srgbClr val="45427E"/>
              </a:buClr>
              <a:buFont typeface="Arial" panose="020B0604020202020204" pitchFamily="34" charset="0"/>
              <a:buChar char="►"/>
              <a:defRPr sz="2800" kern="1200">
                <a:solidFill>
                  <a:srgbClr val="45427E"/>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45427E"/>
              </a:buClr>
              <a:buFont typeface="Arial" panose="020B0604020202020204" pitchFamily="34" charset="0"/>
              <a:buChar char="►"/>
              <a:defRPr sz="2400" kern="1200">
                <a:solidFill>
                  <a:srgbClr val="45427E"/>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45427E"/>
              </a:buClr>
              <a:buFont typeface="Arial" panose="020B0604020202020204" pitchFamily="34" charset="0"/>
              <a:buChar char="►"/>
              <a:defRPr sz="2000" kern="1200">
                <a:solidFill>
                  <a:srgbClr val="45427E"/>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45427E"/>
              </a:buClr>
              <a:buFont typeface="Arial" panose="020B0604020202020204" pitchFamily="34" charset="0"/>
              <a:buChar char="►"/>
              <a:defRPr sz="1800" kern="1200">
                <a:solidFill>
                  <a:srgbClr val="45427E"/>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45427E"/>
              </a:buClr>
              <a:buFont typeface="Arial" panose="020B0604020202020204" pitchFamily="34" charset="0"/>
              <a:buChar char="►"/>
              <a:defRPr sz="1800" kern="1200">
                <a:solidFill>
                  <a:srgbClr val="45427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060"/>
                </a:solidFill>
              </a:rPr>
              <a:t>Guiding Principles</a:t>
            </a:r>
            <a:r>
              <a:rPr lang="en-US" dirty="0">
                <a:solidFill>
                  <a:srgbClr val="002060"/>
                </a:solidFill>
              </a:rPr>
              <a:t>: </a:t>
            </a:r>
          </a:p>
          <a:p>
            <a:pPr marL="457200" lvl="1" indent="0">
              <a:buNone/>
            </a:pPr>
            <a:r>
              <a:rPr lang="en-US" dirty="0">
                <a:solidFill>
                  <a:srgbClr val="002060"/>
                </a:solidFill>
              </a:rPr>
              <a:t>Document outlining philosophical approach and principles underlying the collaborative</a:t>
            </a:r>
          </a:p>
          <a:p>
            <a:r>
              <a:rPr lang="en-US" b="1" dirty="0">
                <a:solidFill>
                  <a:srgbClr val="002060"/>
                </a:solidFill>
              </a:rPr>
              <a:t>Memorandum of Understanding</a:t>
            </a:r>
            <a:r>
              <a:rPr lang="en-US" dirty="0">
                <a:solidFill>
                  <a:srgbClr val="002060"/>
                </a:solidFill>
              </a:rPr>
              <a:t>: </a:t>
            </a:r>
          </a:p>
          <a:p>
            <a:pPr marL="457200" lvl="1" indent="0">
              <a:buNone/>
            </a:pPr>
            <a:r>
              <a:rPr lang="en-US" dirty="0">
                <a:solidFill>
                  <a:srgbClr val="002060"/>
                </a:solidFill>
              </a:rPr>
              <a:t>The agreement signed by campus deans and administrators</a:t>
            </a:r>
          </a:p>
          <a:p>
            <a:r>
              <a:rPr lang="en-US" b="1" dirty="0">
                <a:solidFill>
                  <a:srgbClr val="002060"/>
                </a:solidFill>
              </a:rPr>
              <a:t>Bylaws, Policies, and Procedures</a:t>
            </a:r>
            <a:r>
              <a:rPr lang="en-US" dirty="0">
                <a:solidFill>
                  <a:srgbClr val="002060"/>
                </a:solidFill>
              </a:rPr>
              <a:t>: </a:t>
            </a:r>
          </a:p>
          <a:p>
            <a:pPr marL="457200" lvl="1" indent="0">
              <a:buNone/>
            </a:pPr>
            <a:r>
              <a:rPr lang="en-US" dirty="0">
                <a:solidFill>
                  <a:srgbClr val="002060"/>
                </a:solidFill>
              </a:rPr>
              <a:t>The operating procedures that provide structure to the collaborative</a:t>
            </a:r>
          </a:p>
          <a:p>
            <a:endParaRPr lang="en-US" dirty="0">
              <a:solidFill>
                <a:srgbClr val="002060"/>
              </a:solidFill>
            </a:endParaRP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946" y="290647"/>
            <a:ext cx="537775" cy="610409"/>
          </a:xfrm>
          <a:prstGeom prst="rect">
            <a:avLst/>
          </a:prstGeom>
        </p:spPr>
      </p:pic>
    </p:spTree>
    <p:extLst>
      <p:ext uri="{BB962C8B-B14F-4D97-AF65-F5344CB8AC3E}">
        <p14:creationId xmlns:p14="http://schemas.microsoft.com/office/powerpoint/2010/main" val="3427127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985708" y="1298558"/>
            <a:ext cx="9831154" cy="5051312"/>
          </a:xfrm>
        </p:spPr>
        <p:txBody>
          <a:bodyPr>
            <a:normAutofit/>
          </a:bodyPr>
          <a:lstStyle/>
          <a:p>
            <a:pPr marL="0" indent="0">
              <a:buNone/>
            </a:pPr>
            <a:r>
              <a:rPr lang="en-US" dirty="0"/>
              <a:t>In addition to Executive Committee:</a:t>
            </a:r>
          </a:p>
          <a:p>
            <a:pPr marL="0" indent="0">
              <a:buNone/>
            </a:pPr>
            <a:endParaRPr lang="en-US" dirty="0"/>
          </a:p>
          <a:p>
            <a:r>
              <a:rPr lang="en-US" dirty="0"/>
              <a:t>Sustainability Committee (Officers)</a:t>
            </a:r>
          </a:p>
          <a:p>
            <a:r>
              <a:rPr lang="en-US" dirty="0"/>
              <a:t>Evaluation Committee</a:t>
            </a:r>
          </a:p>
          <a:p>
            <a:r>
              <a:rPr lang="en-US" dirty="0"/>
              <a:t>DNP Committee</a:t>
            </a:r>
          </a:p>
          <a:p>
            <a:r>
              <a:rPr lang="en-US" dirty="0"/>
              <a:t>Student Advisory Committee</a:t>
            </a:r>
          </a:p>
          <a:p>
            <a:r>
              <a:rPr lang="en-US" dirty="0"/>
              <a:t>Ad Hoc as needed</a:t>
            </a:r>
          </a:p>
          <a:p>
            <a:endParaRPr lang="en-US" dirty="0"/>
          </a:p>
          <a:p>
            <a:r>
              <a:rPr lang="en-US" dirty="0"/>
              <a:t>Past Committees included Database and Emerging Clusters</a:t>
            </a:r>
          </a:p>
          <a:p>
            <a:endParaRPr lang="en-US" dirty="0"/>
          </a:p>
        </p:txBody>
      </p:sp>
      <p:sp>
        <p:nvSpPr>
          <p:cNvPr id="3" name="Title 1"/>
          <p:cNvSpPr txBox="1">
            <a:spLocks/>
          </p:cNvSpPr>
          <p:nvPr/>
        </p:nvSpPr>
        <p:spPr>
          <a:xfrm>
            <a:off x="1676400" y="79375"/>
            <a:ext cx="10515600" cy="997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a:lstStyle>
          <a:p>
            <a:r>
              <a:rPr lang="en-US" dirty="0"/>
              <a:t>Additional Supporting Committees</a:t>
            </a:r>
          </a:p>
        </p:txBody>
      </p:sp>
      <p:sp>
        <p:nvSpPr>
          <p:cNvPr id="4" name="TextBox 3"/>
          <p:cNvSpPr txBox="1"/>
          <p:nvPr/>
        </p:nvSpPr>
        <p:spPr>
          <a:xfrm>
            <a:off x="9144000" y="6157320"/>
            <a:ext cx="2337401" cy="276999"/>
          </a:xfrm>
          <a:prstGeom prst="rect">
            <a:avLst/>
          </a:prstGeom>
          <a:noFill/>
        </p:spPr>
        <p:txBody>
          <a:bodyPr wrap="square" rtlCol="0">
            <a:spAutoFit/>
          </a:bodyPr>
          <a:lstStyle/>
          <a:p>
            <a:r>
              <a:rPr lang="en-US" sz="1200" i="1" dirty="0">
                <a:solidFill>
                  <a:srgbClr val="45427E"/>
                </a:solidFill>
                <a:latin typeface="Arial" panose="020B0604020202020204" pitchFamily="34" charset="0"/>
                <a:cs typeface="Arial" panose="020B0604020202020204" pitchFamily="34" charset="0"/>
              </a:rPr>
              <a:t>*DNP Specific Descriptions</a:t>
            </a:r>
          </a:p>
        </p:txBody>
      </p:sp>
    </p:spTree>
    <p:extLst>
      <p:ext uri="{BB962C8B-B14F-4D97-AF65-F5344CB8AC3E}">
        <p14:creationId xmlns:p14="http://schemas.microsoft.com/office/powerpoint/2010/main" val="1465804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3"/>
          </p:nvPr>
        </p:nvSpPr>
        <p:spPr>
          <a:xfrm>
            <a:off x="1845032" y="1819284"/>
            <a:ext cx="9749993" cy="4902881"/>
          </a:xfrm>
          <a:prstGeom prst="rect">
            <a:avLst/>
          </a:prstGeom>
          <a:solidFill>
            <a:srgbClr val="45427E">
              <a:alpha val="22000"/>
            </a:srgbClr>
          </a:solidFill>
        </p:spPr>
        <p:txBody>
          <a:bodyPr wrap="square" numCol="2" rtlCol="0">
            <a:spAutoFit/>
          </a:bodyPr>
          <a:lstStyle/>
          <a:p>
            <a:pPr marL="0" indent="0">
              <a:buNone/>
            </a:pPr>
            <a:r>
              <a:rPr lang="en-US" sz="2400" b="1" dirty="0">
                <a:solidFill>
                  <a:srgbClr val="45427E"/>
                </a:solidFill>
                <a:latin typeface="Arial" panose="020B0604020202020204" pitchFamily="34" charset="0"/>
                <a:cs typeface="Arial" panose="020B0604020202020204" pitchFamily="34" charset="0"/>
              </a:rPr>
              <a:t>Current Members</a:t>
            </a:r>
            <a:endParaRPr lang="en-US" sz="2400" b="1" dirty="0">
              <a:solidFill>
                <a:srgbClr val="45427E"/>
              </a:solidFill>
            </a:endParaRPr>
          </a:p>
          <a:p>
            <a:pPr marL="0" indent="0">
              <a:buNone/>
            </a:pPr>
            <a:r>
              <a:rPr lang="en-US" sz="2400" dirty="0">
                <a:solidFill>
                  <a:srgbClr val="45427E"/>
                </a:solidFill>
                <a:latin typeface="Arial" panose="020B0604020202020204" pitchFamily="34" charset="0"/>
                <a:cs typeface="Arial" panose="020B0604020202020204" pitchFamily="34" charset="0"/>
              </a:rPr>
              <a:t>Arizona State University</a:t>
            </a:r>
          </a:p>
          <a:p>
            <a:pPr marL="0" indent="0">
              <a:buNone/>
            </a:pPr>
            <a:r>
              <a:rPr lang="en-US" sz="2400" dirty="0">
                <a:solidFill>
                  <a:srgbClr val="45427E"/>
                </a:solidFill>
                <a:latin typeface="Arial" panose="020B0604020202020204" pitchFamily="34" charset="0"/>
                <a:cs typeface="Arial" panose="020B0604020202020204" pitchFamily="34" charset="0"/>
              </a:rPr>
              <a:t>Loma Linda University</a:t>
            </a:r>
          </a:p>
          <a:p>
            <a:pPr marL="0" indent="0">
              <a:buNone/>
            </a:pPr>
            <a:r>
              <a:rPr lang="en-US" sz="2400" dirty="0">
                <a:solidFill>
                  <a:srgbClr val="45427E"/>
                </a:solidFill>
                <a:latin typeface="Arial" panose="020B0604020202020204" pitchFamily="34" charset="0"/>
                <a:cs typeface="Arial" panose="020B0604020202020204" pitchFamily="34" charset="0"/>
              </a:rPr>
              <a:t>Oregon Health and Science University*</a:t>
            </a:r>
          </a:p>
          <a:p>
            <a:pPr marL="0" indent="0">
              <a:buNone/>
            </a:pPr>
            <a:r>
              <a:rPr lang="en-US" sz="2400" dirty="0">
                <a:solidFill>
                  <a:srgbClr val="45427E"/>
                </a:solidFill>
                <a:latin typeface="Arial" panose="020B0604020202020204" pitchFamily="34" charset="0"/>
                <a:cs typeface="Arial" panose="020B0604020202020204" pitchFamily="34" charset="0"/>
              </a:rPr>
              <a:t>The Ohio State University</a:t>
            </a:r>
          </a:p>
          <a:p>
            <a:pPr marL="0" indent="0">
              <a:buNone/>
            </a:pPr>
            <a:r>
              <a:rPr lang="en-US" sz="2400" dirty="0">
                <a:solidFill>
                  <a:srgbClr val="45427E"/>
                </a:solidFill>
                <a:latin typeface="Arial" panose="020B0604020202020204" pitchFamily="34" charset="0"/>
                <a:cs typeface="Arial" panose="020B0604020202020204" pitchFamily="34" charset="0"/>
              </a:rPr>
              <a:t>The University of Iowa</a:t>
            </a:r>
          </a:p>
          <a:p>
            <a:pPr marL="0" indent="0">
              <a:buNone/>
            </a:pPr>
            <a:r>
              <a:rPr lang="en-US" sz="2400" dirty="0">
                <a:solidFill>
                  <a:srgbClr val="45427E"/>
                </a:solidFill>
                <a:latin typeface="Arial" panose="020B0604020202020204" pitchFamily="34" charset="0"/>
                <a:cs typeface="Arial" panose="020B0604020202020204" pitchFamily="34" charset="0"/>
              </a:rPr>
              <a:t>The University of Oklahoma</a:t>
            </a:r>
          </a:p>
          <a:p>
            <a:pPr marL="0" indent="0">
              <a:buNone/>
            </a:pPr>
            <a:r>
              <a:rPr lang="en-US" sz="2400" dirty="0">
                <a:solidFill>
                  <a:srgbClr val="45427E"/>
                </a:solidFill>
                <a:latin typeface="Arial" panose="020B0604020202020204" pitchFamily="34" charset="0"/>
                <a:cs typeface="Arial" panose="020B0604020202020204" pitchFamily="34" charset="0"/>
              </a:rPr>
              <a:t>The University of Texas at Tyler</a:t>
            </a:r>
          </a:p>
          <a:p>
            <a:pPr marL="0" indent="0">
              <a:buNone/>
            </a:pPr>
            <a:r>
              <a:rPr lang="en-US" sz="2400" dirty="0">
                <a:solidFill>
                  <a:srgbClr val="45427E"/>
                </a:solidFill>
                <a:latin typeface="Arial" panose="020B0604020202020204" pitchFamily="34" charset="0"/>
                <a:cs typeface="Arial" panose="020B0604020202020204" pitchFamily="34" charset="0"/>
              </a:rPr>
              <a:t>University of Colorado Denver*</a:t>
            </a:r>
          </a:p>
          <a:p>
            <a:pPr marL="0" indent="0">
              <a:buNone/>
            </a:pPr>
            <a:endParaRPr lang="en-US" sz="2400" dirty="0">
              <a:solidFill>
                <a:srgbClr val="45427E"/>
              </a:solidFill>
              <a:latin typeface="Arial" panose="020B0604020202020204" pitchFamily="34" charset="0"/>
              <a:cs typeface="Arial" panose="020B0604020202020204" pitchFamily="34" charset="0"/>
            </a:endParaRPr>
          </a:p>
          <a:p>
            <a:pPr marL="0" indent="0">
              <a:buNone/>
            </a:pPr>
            <a:endParaRPr lang="en-US" sz="2400" dirty="0">
              <a:solidFill>
                <a:srgbClr val="45427E"/>
              </a:solidFill>
              <a:latin typeface="Arial" panose="020B0604020202020204" pitchFamily="34" charset="0"/>
              <a:cs typeface="Arial" panose="020B0604020202020204" pitchFamily="34" charset="0"/>
            </a:endParaRPr>
          </a:p>
          <a:p>
            <a:pPr marL="0" indent="0">
              <a:buNone/>
            </a:pPr>
            <a:r>
              <a:rPr lang="en-US" sz="2400" dirty="0">
                <a:solidFill>
                  <a:srgbClr val="45427E"/>
                </a:solidFill>
                <a:latin typeface="Arial" panose="020B0604020202020204" pitchFamily="34" charset="0"/>
                <a:cs typeface="Arial" panose="020B0604020202020204" pitchFamily="34" charset="0"/>
              </a:rPr>
              <a:t>University of Hawaii at Manoa</a:t>
            </a:r>
          </a:p>
          <a:p>
            <a:pPr marL="0" indent="0">
              <a:buNone/>
            </a:pPr>
            <a:r>
              <a:rPr lang="en-US" sz="2400" dirty="0">
                <a:solidFill>
                  <a:srgbClr val="45427E"/>
                </a:solidFill>
                <a:latin typeface="Arial" panose="020B0604020202020204" pitchFamily="34" charset="0"/>
                <a:cs typeface="Arial" panose="020B0604020202020204" pitchFamily="34" charset="0"/>
              </a:rPr>
              <a:t>University of Kansas</a:t>
            </a:r>
          </a:p>
          <a:p>
            <a:pPr marL="0" indent="0">
              <a:buNone/>
            </a:pPr>
            <a:r>
              <a:rPr lang="en-US" sz="2400" dirty="0">
                <a:solidFill>
                  <a:srgbClr val="45427E"/>
                </a:solidFill>
                <a:latin typeface="Arial" panose="020B0604020202020204" pitchFamily="34" charset="0"/>
                <a:cs typeface="Arial" panose="020B0604020202020204" pitchFamily="34" charset="0"/>
              </a:rPr>
              <a:t>University of Nevada Las Vegas</a:t>
            </a:r>
          </a:p>
          <a:p>
            <a:pPr marL="0" indent="0">
              <a:buNone/>
            </a:pPr>
            <a:r>
              <a:rPr lang="en-US" sz="2400" dirty="0">
                <a:solidFill>
                  <a:srgbClr val="45427E"/>
                </a:solidFill>
                <a:latin typeface="Arial" panose="020B0604020202020204" pitchFamily="34" charset="0"/>
                <a:cs typeface="Arial" panose="020B0604020202020204" pitchFamily="34" charset="0"/>
              </a:rPr>
              <a:t>University of New Mexico</a:t>
            </a:r>
          </a:p>
          <a:p>
            <a:pPr marL="0" indent="0">
              <a:buNone/>
            </a:pPr>
            <a:r>
              <a:rPr lang="en-US" sz="2400" dirty="0">
                <a:solidFill>
                  <a:srgbClr val="45427E"/>
                </a:solidFill>
                <a:latin typeface="Arial" panose="020B0604020202020204" pitchFamily="34" charset="0"/>
                <a:cs typeface="Arial" panose="020B0604020202020204" pitchFamily="34" charset="0"/>
              </a:rPr>
              <a:t>University of Northern Colorado*</a:t>
            </a:r>
          </a:p>
          <a:p>
            <a:pPr marL="0" indent="0">
              <a:buNone/>
            </a:pPr>
            <a:r>
              <a:rPr lang="en-US" sz="2400" dirty="0">
                <a:solidFill>
                  <a:srgbClr val="45427E"/>
                </a:solidFill>
                <a:latin typeface="Arial" panose="020B0604020202020204" pitchFamily="34" charset="0"/>
                <a:cs typeface="Arial" panose="020B0604020202020204" pitchFamily="34" charset="0"/>
              </a:rPr>
              <a:t>University of Utah*</a:t>
            </a:r>
          </a:p>
          <a:p>
            <a:pPr marL="0" indent="0">
              <a:buNone/>
            </a:pPr>
            <a:r>
              <a:rPr lang="en-US" sz="2400" dirty="0">
                <a:solidFill>
                  <a:srgbClr val="45427E"/>
                </a:solidFill>
                <a:latin typeface="Arial" panose="020B0604020202020204" pitchFamily="34" charset="0"/>
                <a:cs typeface="Arial" panose="020B0604020202020204" pitchFamily="34" charset="0"/>
              </a:rPr>
              <a:t>Virginia Commonwealth University</a:t>
            </a:r>
          </a:p>
          <a:p>
            <a:pPr marL="0" indent="0">
              <a:buNone/>
            </a:pPr>
            <a:r>
              <a:rPr lang="en-US" sz="2400" dirty="0">
                <a:solidFill>
                  <a:srgbClr val="45427E"/>
                </a:solidFill>
                <a:latin typeface="Arial" panose="020B0604020202020204" pitchFamily="34" charset="0"/>
                <a:cs typeface="Arial" panose="020B0604020202020204" pitchFamily="34" charset="0"/>
              </a:rPr>
              <a:t>Washington State University</a:t>
            </a:r>
          </a:p>
          <a:p>
            <a:pPr marL="0" indent="0">
              <a:buNone/>
            </a:pPr>
            <a:r>
              <a:rPr lang="en-US" sz="2400" b="1" dirty="0">
                <a:solidFill>
                  <a:srgbClr val="45427E"/>
                </a:solidFill>
              </a:rPr>
              <a:t>			</a:t>
            </a:r>
            <a:r>
              <a:rPr lang="en-US" sz="1400" i="1" dirty="0">
                <a:solidFill>
                  <a:srgbClr val="45427E"/>
                </a:solidFill>
                <a:latin typeface="Arial" panose="020B0604020202020204" pitchFamily="34" charset="0"/>
                <a:cs typeface="Arial" panose="020B0604020202020204" pitchFamily="34" charset="0"/>
              </a:rPr>
              <a:t>*Founding Member</a:t>
            </a:r>
          </a:p>
        </p:txBody>
      </p:sp>
      <p:sp>
        <p:nvSpPr>
          <p:cNvPr id="4" name="Title 1"/>
          <p:cNvSpPr txBox="1">
            <a:spLocks/>
          </p:cNvSpPr>
          <p:nvPr/>
        </p:nvSpPr>
        <p:spPr>
          <a:xfrm>
            <a:off x="1845032" y="365125"/>
            <a:ext cx="9508768" cy="1317587"/>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600" dirty="0">
                <a:solidFill>
                  <a:srgbClr val="45427E"/>
                </a:solidFill>
                <a:latin typeface="Arial" panose="020B0604020202020204" pitchFamily="34" charset="0"/>
                <a:cs typeface="Arial" panose="020B0604020202020204" pitchFamily="34" charset="0"/>
              </a:rPr>
              <a:t>Members</a:t>
            </a:r>
          </a:p>
          <a:p>
            <a:pPr fontAlgn="base">
              <a:lnSpc>
                <a:spcPct val="120000"/>
              </a:lnSpc>
            </a:pPr>
            <a:r>
              <a:rPr lang="en-US" sz="5600" b="1" dirty="0">
                <a:solidFill>
                  <a:srgbClr val="45427E"/>
                </a:solidFill>
                <a:latin typeface="Arial" panose="020B0604020202020204" pitchFamily="34" charset="0"/>
                <a:cs typeface="Arial" panose="020B0604020202020204" pitchFamily="34" charset="0"/>
              </a:rPr>
              <a:t>Academic Collaborator =</a:t>
            </a:r>
            <a:r>
              <a:rPr lang="en-US" sz="5600" dirty="0">
                <a:solidFill>
                  <a:srgbClr val="45427E"/>
                </a:solidFill>
                <a:latin typeface="Arial" panose="020B0604020202020204" pitchFamily="34" charset="0"/>
                <a:cs typeface="Arial" panose="020B0604020202020204" pitchFamily="34" charset="0"/>
              </a:rPr>
              <a:t> Teaches and sends Home students</a:t>
            </a:r>
            <a:br>
              <a:rPr lang="en-US" sz="5600" dirty="0">
                <a:solidFill>
                  <a:srgbClr val="45427E"/>
                </a:solidFill>
                <a:latin typeface="Arial" panose="020B0604020202020204" pitchFamily="34" charset="0"/>
                <a:cs typeface="Arial" panose="020B0604020202020204" pitchFamily="34" charset="0"/>
              </a:rPr>
            </a:br>
            <a:r>
              <a:rPr lang="en-US" sz="5600" b="1" dirty="0">
                <a:solidFill>
                  <a:srgbClr val="45427E"/>
                </a:solidFill>
                <a:latin typeface="Arial" panose="020B0604020202020204" pitchFamily="34" charset="0"/>
                <a:cs typeface="Arial" panose="020B0604020202020204" pitchFamily="34" charset="0"/>
              </a:rPr>
              <a:t>Academic Affiliate =</a:t>
            </a:r>
            <a:r>
              <a:rPr lang="en-US" sz="5600" dirty="0">
                <a:solidFill>
                  <a:srgbClr val="45427E"/>
                </a:solidFill>
                <a:latin typeface="Arial" panose="020B0604020202020204" pitchFamily="34" charset="0"/>
                <a:cs typeface="Arial" panose="020B0604020202020204" pitchFamily="34" charset="0"/>
              </a:rPr>
              <a:t> Only sends Home students.</a:t>
            </a:r>
          </a:p>
          <a:p>
            <a:endParaRPr lang="en-US"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8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4" y="1"/>
            <a:ext cx="1531474" cy="6858000"/>
          </a:xfrm>
          <a:prstGeom prst="rect">
            <a:avLst/>
          </a:prstGeom>
          <a:solidFill>
            <a:srgbClr val="4542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1301" y="5021835"/>
            <a:ext cx="2257235" cy="1007074"/>
          </a:xfrm>
          <a:prstGeom prst="rect">
            <a:avLst/>
          </a:prstGeom>
        </p:spPr>
      </p:pic>
      <p:sp>
        <p:nvSpPr>
          <p:cNvPr id="4" name="Title 1"/>
          <p:cNvSpPr txBox="1">
            <a:spLocks/>
          </p:cNvSpPr>
          <p:nvPr/>
        </p:nvSpPr>
        <p:spPr>
          <a:xfrm>
            <a:off x="1845032" y="365125"/>
            <a:ext cx="9508768" cy="13175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How NEXus works</a:t>
            </a:r>
            <a:r>
              <a:rPr lang="en-US" dirty="0">
                <a:solidFill>
                  <a:sysClr val="windowText" lastClr="000000"/>
                </a:solidFill>
                <a:latin typeface="Arial" panose="020B0604020202020204" pitchFamily="34" charset="0"/>
                <a:cs typeface="Arial" panose="020B0604020202020204" pitchFamily="34" charset="0"/>
              </a:rPr>
              <a:t/>
            </a:r>
            <a:br>
              <a:rPr lang="en-US" dirty="0">
                <a:solidFill>
                  <a:sysClr val="windowText" lastClr="000000"/>
                </a:solidFill>
                <a:latin typeface="Arial" panose="020B0604020202020204" pitchFamily="34" charset="0"/>
                <a:cs typeface="Arial" panose="020B0604020202020204" pitchFamily="34" charset="0"/>
              </a:rPr>
            </a:br>
            <a:endParaRPr lang="en-US" dirty="0">
              <a:solidFill>
                <a:sysClr val="windowText" lastClr="000000"/>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1845032" y="1562100"/>
            <a:ext cx="9508768" cy="46148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45427E"/>
                </a:solidFill>
                <a:latin typeface="Arial" panose="020B0604020202020204" pitchFamily="34" charset="0"/>
                <a:cs typeface="Arial" panose="020B0604020202020204" pitchFamily="34" charset="0"/>
              </a:rPr>
              <a:t>MEMBER INSTITUTIONS:</a:t>
            </a: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Pay annual dues to participate</a:t>
            </a: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Facilitate paperwork</a:t>
            </a: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Collect tuition and share between the </a:t>
            </a:r>
            <a:r>
              <a:rPr lang="en-US" dirty="0">
                <a:solidFill>
                  <a:srgbClr val="FD9827"/>
                </a:solidFill>
                <a:latin typeface="Arial" panose="020B0604020202020204" pitchFamily="34" charset="0"/>
                <a:cs typeface="Arial" panose="020B0604020202020204" pitchFamily="34" charset="0"/>
              </a:rPr>
              <a:t>Home </a:t>
            </a:r>
            <a:r>
              <a:rPr lang="en-US" dirty="0">
                <a:solidFill>
                  <a:srgbClr val="45427E"/>
                </a:solidFill>
                <a:latin typeface="Arial" panose="020B0604020202020204" pitchFamily="34" charset="0"/>
                <a:cs typeface="Arial" panose="020B0604020202020204" pitchFamily="34" charset="0"/>
              </a:rPr>
              <a:t>and </a:t>
            </a:r>
            <a:r>
              <a:rPr lang="en-US" dirty="0">
                <a:solidFill>
                  <a:srgbClr val="FD9827"/>
                </a:solidFill>
                <a:latin typeface="Arial" panose="020B0604020202020204" pitchFamily="34" charset="0"/>
                <a:cs typeface="Arial" panose="020B0604020202020204" pitchFamily="34" charset="0"/>
              </a:rPr>
              <a:t>Teaching</a:t>
            </a:r>
            <a:r>
              <a:rPr lang="en-US" dirty="0">
                <a:latin typeface="Arial" panose="020B0604020202020204" pitchFamily="34" charset="0"/>
                <a:cs typeface="Arial" panose="020B0604020202020204" pitchFamily="34" charset="0"/>
              </a:rPr>
              <a:t> </a:t>
            </a:r>
            <a:r>
              <a:rPr lang="en-US" dirty="0">
                <a:solidFill>
                  <a:srgbClr val="45427E"/>
                </a:solidFill>
                <a:latin typeface="Arial" panose="020B0604020202020204" pitchFamily="34" charset="0"/>
                <a:cs typeface="Arial" panose="020B0604020202020204" pitchFamily="34" charset="0"/>
              </a:rPr>
              <a:t>institutions, and </a:t>
            </a:r>
            <a:r>
              <a:rPr lang="en-US" dirty="0">
                <a:solidFill>
                  <a:srgbClr val="FD9827"/>
                </a:solidFill>
                <a:latin typeface="Arial" panose="020B0604020202020204" pitchFamily="34" charset="0"/>
                <a:cs typeface="Arial" panose="020B0604020202020204" pitchFamily="34" charset="0"/>
              </a:rPr>
              <a:t>NEXus Office</a:t>
            </a:r>
            <a:r>
              <a:rPr lang="en-US" dirty="0">
                <a:solidFill>
                  <a:srgbClr val="45427E"/>
                </a:solidFill>
                <a:latin typeface="Arial" panose="020B0604020202020204" pitchFamily="34" charset="0"/>
                <a:cs typeface="Arial" panose="020B0604020202020204" pitchFamily="34" charset="0"/>
              </a:rPr>
              <a:t>. </a:t>
            </a:r>
          </a:p>
          <a:p>
            <a:pPr lvl="1">
              <a:buFont typeface="Arial" panose="020B0604020202020204" pitchFamily="34" charset="0"/>
              <a:buChar char="►"/>
            </a:pPr>
            <a:endParaRPr lang="en-US" dirty="0">
              <a:solidFill>
                <a:srgbClr val="45427E"/>
              </a:solidFill>
              <a:latin typeface="Arial" panose="020B0604020202020204" pitchFamily="34" charset="0"/>
              <a:cs typeface="Arial" panose="020B0604020202020204" pitchFamily="34" charset="0"/>
            </a:endParaRPr>
          </a:p>
          <a:p>
            <a:pPr marL="0" indent="0">
              <a:buNone/>
            </a:pPr>
            <a:r>
              <a:rPr lang="en-US" dirty="0">
                <a:solidFill>
                  <a:srgbClr val="45427E"/>
                </a:solidFill>
                <a:latin typeface="Arial" panose="020B0604020202020204" pitchFamily="34" charset="0"/>
                <a:cs typeface="Arial" panose="020B0604020202020204" pitchFamily="34" charset="0"/>
              </a:rPr>
              <a:t>STUDENTS:</a:t>
            </a: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From member institutions choose from &gt;250 online graduate courses </a:t>
            </a:r>
            <a:r>
              <a:rPr lang="en-US" dirty="0">
                <a:solidFill>
                  <a:srgbClr val="45427E"/>
                </a:solidFill>
                <a:latin typeface="Arial" panose="020B0604020202020204" pitchFamily="34" charset="0"/>
                <a:cs typeface="Arial" panose="020B0604020202020204" pitchFamily="34" charset="0"/>
                <a:hlinkClick r:id="rId3"/>
              </a:rPr>
              <a:t>https://winnexus.org/</a:t>
            </a:r>
            <a:endParaRPr lang="en-US" dirty="0">
              <a:solidFill>
                <a:srgbClr val="45427E"/>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Use their institutions’ process to request to enroll in selected course</a:t>
            </a: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Earn credits toward their own university’s program</a:t>
            </a: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May take advantage of their existing financial aid</a:t>
            </a:r>
          </a:p>
          <a:p>
            <a:pPr lvl="1">
              <a:buFont typeface="Arial" panose="020B0604020202020204" pitchFamily="34" charset="0"/>
              <a:buChar char="►"/>
            </a:pPr>
            <a:r>
              <a:rPr lang="en-US" dirty="0">
                <a:solidFill>
                  <a:srgbClr val="45427E"/>
                </a:solidFill>
                <a:latin typeface="Arial" panose="020B0604020202020204" pitchFamily="34" charset="0"/>
                <a:cs typeface="Arial" panose="020B0604020202020204" pitchFamily="34" charset="0"/>
              </a:rPr>
              <a:t> Pay a common tuition rate</a:t>
            </a:r>
          </a:p>
        </p:txBody>
      </p:sp>
    </p:spTree>
    <p:extLst>
      <p:ext uri="{BB962C8B-B14F-4D97-AF65-F5344CB8AC3E}">
        <p14:creationId xmlns:p14="http://schemas.microsoft.com/office/powerpoint/2010/main" val="99258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893727" y="1882908"/>
            <a:ext cx="9614727" cy="3917310"/>
          </a:xfrm>
        </p:spPr>
        <p:txBody>
          <a:bodyPr>
            <a:normAutofit/>
          </a:bodyPr>
          <a:lstStyle/>
          <a:p>
            <a:r>
              <a:rPr lang="en-US" dirty="0"/>
              <a:t>TEACH = University offering the course</a:t>
            </a:r>
          </a:p>
          <a:p>
            <a:r>
              <a:rPr lang="en-US" dirty="0"/>
              <a:t>HOME = Institution sending the student</a:t>
            </a:r>
          </a:p>
          <a:p>
            <a:r>
              <a:rPr lang="en-US" dirty="0"/>
              <a:t>Campus Staff Coordinator (CSC) = Administrative Coordinator on Campus for NEXus</a:t>
            </a:r>
          </a:p>
          <a:p>
            <a:pPr marL="0" indent="0">
              <a:buNone/>
            </a:pPr>
            <a:endParaRPr lang="en-US" dirty="0"/>
          </a:p>
        </p:txBody>
      </p:sp>
      <p:sp>
        <p:nvSpPr>
          <p:cNvPr id="3" name="Title 1"/>
          <p:cNvSpPr txBox="1">
            <a:spLocks/>
          </p:cNvSpPr>
          <p:nvPr/>
        </p:nvSpPr>
        <p:spPr>
          <a:xfrm>
            <a:off x="2042023" y="271241"/>
            <a:ext cx="6443086" cy="9018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NEXus Language</a:t>
            </a:r>
            <a:endParaRPr lang="en-US"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69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914561" y="1160198"/>
            <a:ext cx="5528101" cy="5051312"/>
          </a:xfrm>
        </p:spPr>
        <p:txBody>
          <a:bodyPr>
            <a:normAutofit fontScale="85000" lnSpcReduction="20000"/>
          </a:bodyPr>
          <a:lstStyle/>
          <a:p>
            <a:pPr marL="0" indent="0">
              <a:buNone/>
            </a:pPr>
            <a:endParaRPr lang="en-US" dirty="0">
              <a:solidFill>
                <a:srgbClr val="FD9827"/>
              </a:solidFill>
            </a:endParaRPr>
          </a:p>
          <a:p>
            <a:pPr marL="514350" indent="-514350">
              <a:buFont typeface="+mj-lt"/>
              <a:buAutoNum type="arabicPeriod"/>
            </a:pPr>
            <a:r>
              <a:rPr lang="en-US" dirty="0"/>
              <a:t>Student selects Course with Advisor Approval and submits Registration form to Home Coordinator</a:t>
            </a:r>
          </a:p>
          <a:p>
            <a:pPr marL="514350" indent="-514350">
              <a:buFont typeface="+mj-lt"/>
              <a:buAutoNum type="arabicPeriod"/>
            </a:pPr>
            <a:r>
              <a:rPr lang="en-US" dirty="0"/>
              <a:t>Home Coordinator requests the seat electronically from Teaching Institution Coordinator and institution grants seats. </a:t>
            </a:r>
          </a:p>
          <a:p>
            <a:pPr marL="514350" indent="-514350">
              <a:buFont typeface="+mj-lt"/>
              <a:buAutoNum type="arabicPeriod"/>
            </a:pPr>
            <a:r>
              <a:rPr lang="en-US" dirty="0"/>
              <a:t>Student submits all other paperwork to Teach including financial aid if applicable. Teach coordinates Admission and Enrollment.</a:t>
            </a:r>
          </a:p>
          <a:p>
            <a:pPr marL="514350" indent="-514350">
              <a:buFont typeface="+mj-lt"/>
              <a:buAutoNum type="arabicPeriod"/>
            </a:pPr>
            <a:r>
              <a:rPr lang="en-US" dirty="0"/>
              <a:t>Student follows Teach and Home Transcript process.</a:t>
            </a:r>
          </a:p>
          <a:p>
            <a:pPr marL="514350" indent="-514350">
              <a:buFont typeface="+mj-lt"/>
              <a:buAutoNum type="arabicPeriod"/>
            </a:pPr>
            <a:endParaRPr lang="en-US" dirty="0"/>
          </a:p>
          <a:p>
            <a:endParaRPr lang="en-US" dirty="0">
              <a:solidFill>
                <a:srgbClr val="45427E"/>
              </a:solidFill>
            </a:endParaRPr>
          </a:p>
        </p:txBody>
      </p:sp>
      <p:sp>
        <p:nvSpPr>
          <p:cNvPr id="3" name="Title 1"/>
          <p:cNvSpPr txBox="1">
            <a:spLocks/>
          </p:cNvSpPr>
          <p:nvPr/>
        </p:nvSpPr>
        <p:spPr>
          <a:xfrm>
            <a:off x="1798183" y="260158"/>
            <a:ext cx="6443086" cy="9018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How Students Enroll</a:t>
            </a:r>
            <a:endParaRPr lang="en-US" dirty="0">
              <a:solidFill>
                <a:sysClr val="windowText" lastClr="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2996" y="73797"/>
            <a:ext cx="4205755" cy="6642887"/>
          </a:xfrm>
          <a:prstGeom prst="rect">
            <a:avLst/>
          </a:prstGeom>
        </p:spPr>
      </p:pic>
    </p:spTree>
    <p:extLst>
      <p:ext uri="{BB962C8B-B14F-4D97-AF65-F5344CB8AC3E}">
        <p14:creationId xmlns:p14="http://schemas.microsoft.com/office/powerpoint/2010/main" val="182724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4" y="1"/>
            <a:ext cx="1531474" cy="6858000"/>
          </a:xfrm>
          <a:prstGeom prst="rect">
            <a:avLst/>
          </a:prstGeom>
          <a:solidFill>
            <a:srgbClr val="4542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1301" y="5021835"/>
            <a:ext cx="2257235" cy="1007074"/>
          </a:xfrm>
          <a:prstGeom prst="rect">
            <a:avLst/>
          </a:prstGeom>
        </p:spPr>
      </p:pic>
      <p:sp>
        <p:nvSpPr>
          <p:cNvPr id="4" name="Title 1"/>
          <p:cNvSpPr txBox="1">
            <a:spLocks/>
          </p:cNvSpPr>
          <p:nvPr/>
        </p:nvSpPr>
        <p:spPr>
          <a:xfrm>
            <a:off x="2042023" y="271241"/>
            <a:ext cx="6443086" cy="9018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How the Financials Work</a:t>
            </a:r>
            <a:endParaRPr lang="en-US" dirty="0">
              <a:solidFill>
                <a:sysClr val="windowText" lastClr="000000"/>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2024799" y="994263"/>
            <a:ext cx="5979514" cy="26135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Font typeface="Arial" panose="020B0604020202020204" pitchFamily="34" charset="0"/>
              <a:buChar char="►"/>
            </a:pPr>
            <a:r>
              <a:rPr lang="en-US" sz="2200" dirty="0">
                <a:solidFill>
                  <a:srgbClr val="45427E"/>
                </a:solidFill>
                <a:latin typeface="Arial" panose="020B0604020202020204" pitchFamily="34" charset="0"/>
                <a:cs typeface="Arial" panose="020B0604020202020204" pitchFamily="34" charset="0"/>
              </a:rPr>
              <a:t>Member institutions pay annual dues</a:t>
            </a:r>
            <a:br>
              <a:rPr lang="en-US" sz="2200" dirty="0">
                <a:solidFill>
                  <a:srgbClr val="45427E"/>
                </a:solidFill>
                <a:latin typeface="Arial" panose="020B0604020202020204" pitchFamily="34" charset="0"/>
                <a:cs typeface="Arial" panose="020B0604020202020204" pitchFamily="34" charset="0"/>
              </a:rPr>
            </a:br>
            <a:r>
              <a:rPr lang="en-US" sz="2200" dirty="0">
                <a:solidFill>
                  <a:srgbClr val="45427E"/>
                </a:solidFill>
                <a:latin typeface="Arial" panose="020B0604020202020204" pitchFamily="34" charset="0"/>
                <a:cs typeface="Arial" panose="020B0604020202020204" pitchFamily="34" charset="0"/>
              </a:rPr>
              <a:t>$5,000 or $6,000 depending on level/programs</a:t>
            </a:r>
          </a:p>
          <a:p>
            <a:pPr>
              <a:lnSpc>
                <a:spcPts val="2500"/>
              </a:lnSpc>
              <a:buFont typeface="Arial" panose="020B0604020202020204" pitchFamily="34" charset="0"/>
              <a:buChar char="►"/>
            </a:pPr>
            <a:r>
              <a:rPr lang="en-US" sz="2200" dirty="0">
                <a:solidFill>
                  <a:srgbClr val="45427E"/>
                </a:solidFill>
                <a:latin typeface="Arial" panose="020B0604020202020204" pitchFamily="34" charset="0"/>
                <a:cs typeface="Arial" panose="020B0604020202020204" pitchFamily="34" charset="0"/>
              </a:rPr>
              <a:t>Students pay a common tuition rate</a:t>
            </a:r>
            <a:br>
              <a:rPr lang="en-US" sz="2200" dirty="0">
                <a:solidFill>
                  <a:srgbClr val="45427E"/>
                </a:solidFill>
                <a:latin typeface="Arial" panose="020B0604020202020204" pitchFamily="34" charset="0"/>
                <a:cs typeface="Arial" panose="020B0604020202020204" pitchFamily="34" charset="0"/>
              </a:rPr>
            </a:br>
            <a:r>
              <a:rPr lang="en-US" sz="2200" dirty="0">
                <a:solidFill>
                  <a:srgbClr val="45427E"/>
                </a:solidFill>
                <a:latin typeface="Arial" panose="020B0604020202020204" pitchFamily="34" charset="0"/>
                <a:cs typeface="Arial" panose="020B0604020202020204" pitchFamily="34" charset="0"/>
              </a:rPr>
              <a:t>$865/credit</a:t>
            </a:r>
          </a:p>
          <a:p>
            <a:pPr>
              <a:lnSpc>
                <a:spcPts val="2500"/>
              </a:lnSpc>
              <a:buFont typeface="Arial" panose="020B0604020202020204" pitchFamily="34" charset="0"/>
              <a:buChar char="►"/>
            </a:pPr>
            <a:r>
              <a:rPr lang="en-US" sz="2200" dirty="0">
                <a:solidFill>
                  <a:srgbClr val="45427E"/>
                </a:solidFill>
                <a:latin typeface="Arial" panose="020B0604020202020204" pitchFamily="34" charset="0"/>
                <a:cs typeface="Arial" panose="020B0604020202020204" pitchFamily="34" charset="0"/>
              </a:rPr>
              <a:t>Tuition collected by Teaching institution</a:t>
            </a:r>
            <a:br>
              <a:rPr lang="en-US" sz="2200" dirty="0">
                <a:solidFill>
                  <a:srgbClr val="45427E"/>
                </a:solidFill>
                <a:latin typeface="Arial" panose="020B0604020202020204" pitchFamily="34" charset="0"/>
                <a:cs typeface="Arial" panose="020B0604020202020204" pitchFamily="34" charset="0"/>
              </a:rPr>
            </a:br>
            <a:r>
              <a:rPr lang="en-US" sz="2200" dirty="0">
                <a:solidFill>
                  <a:srgbClr val="45427E"/>
                </a:solidFill>
                <a:latin typeface="Arial" panose="020B0604020202020204" pitchFamily="34" charset="0"/>
                <a:cs typeface="Arial" panose="020B0604020202020204" pitchFamily="34" charset="0"/>
              </a:rPr>
              <a:t>and split three ways</a:t>
            </a:r>
            <a:endParaRPr lang="en-US" dirty="0">
              <a:solidFill>
                <a:srgbClr val="45427E"/>
              </a:solidFill>
              <a:latin typeface="Arial" panose="020B0604020202020204" pitchFamily="34" charset="0"/>
              <a:cs typeface="Arial" panose="020B0604020202020204" pitchFamily="34" charset="0"/>
            </a:endParaRPr>
          </a:p>
          <a:p>
            <a:pPr marL="0" indent="0">
              <a:lnSpc>
                <a:spcPts val="2500"/>
              </a:lnSpc>
              <a:buNone/>
            </a:pPr>
            <a:endParaRPr lang="en-US" dirty="0">
              <a:solidFill>
                <a:srgbClr val="45427E"/>
              </a:solidFill>
              <a:latin typeface="Arial" panose="020B0604020202020204" pitchFamily="34" charset="0"/>
              <a:cs typeface="Arial" panose="020B0604020202020204" pitchFamily="34" charset="0"/>
            </a:endParaRPr>
          </a:p>
        </p:txBody>
      </p:sp>
      <p:sp>
        <p:nvSpPr>
          <p:cNvPr id="5" name="TextBox 4"/>
          <p:cNvSpPr txBox="1"/>
          <p:nvPr/>
        </p:nvSpPr>
        <p:spPr>
          <a:xfrm>
            <a:off x="2162006" y="3885863"/>
            <a:ext cx="1613935" cy="769441"/>
          </a:xfrm>
          <a:prstGeom prst="rect">
            <a:avLst/>
          </a:prstGeom>
          <a:noFill/>
          <a:ln>
            <a:noFill/>
          </a:ln>
        </p:spPr>
        <p:txBody>
          <a:bodyPr wrap="square" rtlCol="0">
            <a:spAutoFit/>
          </a:bodyPr>
          <a:lstStyle/>
          <a:p>
            <a:r>
              <a:rPr lang="en-US" sz="2200" b="1" dirty="0">
                <a:solidFill>
                  <a:srgbClr val="45427E"/>
                </a:solidFill>
                <a:latin typeface="Arial" panose="020B0604020202020204" pitchFamily="34" charset="0"/>
                <a:cs typeface="Arial" panose="020B0604020202020204" pitchFamily="34" charset="0"/>
              </a:rPr>
              <a:t>SHARE</a:t>
            </a:r>
            <a:br>
              <a:rPr lang="en-US" sz="2200" b="1" dirty="0">
                <a:solidFill>
                  <a:srgbClr val="45427E"/>
                </a:solidFill>
                <a:latin typeface="Arial" panose="020B0604020202020204" pitchFamily="34" charset="0"/>
                <a:cs typeface="Arial" panose="020B0604020202020204" pitchFamily="34" charset="0"/>
              </a:rPr>
            </a:br>
            <a:r>
              <a:rPr lang="en-US" sz="2200" b="1" dirty="0">
                <a:solidFill>
                  <a:srgbClr val="45427E"/>
                </a:solidFill>
                <a:latin typeface="Arial" panose="020B0604020202020204" pitchFamily="34" charset="0"/>
                <a:cs typeface="Arial" panose="020B0604020202020204" pitchFamily="34" charset="0"/>
              </a:rPr>
              <a:t>FORMULA</a:t>
            </a:r>
            <a:endParaRPr lang="en-US" sz="2200" dirty="0">
              <a:solidFill>
                <a:srgbClr val="45427E"/>
              </a:solidFill>
            </a:endParaRPr>
          </a:p>
        </p:txBody>
      </p:sp>
      <p:sp>
        <p:nvSpPr>
          <p:cNvPr id="18" name="Rectangle 17"/>
          <p:cNvSpPr/>
          <p:nvPr/>
        </p:nvSpPr>
        <p:spPr>
          <a:xfrm>
            <a:off x="2859977" y="5872673"/>
            <a:ext cx="1774180" cy="699454"/>
          </a:xfrm>
          <a:prstGeom prst="rect">
            <a:avLst/>
          </a:pr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374001" y="3231673"/>
            <a:ext cx="1801424" cy="753851"/>
          </a:xfrm>
          <a:prstGeom prst="rect">
            <a:avLst/>
          </a:pr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TextBox 30"/>
          <p:cNvSpPr txBox="1"/>
          <p:nvPr/>
        </p:nvSpPr>
        <p:spPr>
          <a:xfrm>
            <a:off x="8957402" y="1079393"/>
            <a:ext cx="3224017" cy="741357"/>
          </a:xfrm>
          <a:prstGeom prst="rect">
            <a:avLst/>
          </a:prstGeom>
          <a:solidFill>
            <a:srgbClr val="24D2C8">
              <a:alpha val="25000"/>
            </a:srgbClr>
          </a:solidFill>
        </p:spPr>
        <p:txBody>
          <a:bodyPr wrap="square" rtlCol="0">
            <a:spAutoFit/>
          </a:bodyPr>
          <a:lstStyle/>
          <a:p>
            <a:pPr algn="ctr">
              <a:lnSpc>
                <a:spcPts val="2500"/>
              </a:lnSpc>
            </a:pPr>
            <a:r>
              <a:rPr lang="en-US" sz="2600" b="1" dirty="0">
                <a:solidFill>
                  <a:srgbClr val="45427E"/>
                </a:solidFill>
              </a:rPr>
              <a:t>2019-20</a:t>
            </a:r>
            <a:br>
              <a:rPr lang="en-US" sz="2600" b="1" dirty="0">
                <a:solidFill>
                  <a:srgbClr val="45427E"/>
                </a:solidFill>
              </a:rPr>
            </a:br>
            <a:r>
              <a:rPr lang="en-US" sz="2600" b="1" dirty="0">
                <a:solidFill>
                  <a:srgbClr val="45427E"/>
                </a:solidFill>
              </a:rPr>
              <a:t>MEMBER AVERAGES</a:t>
            </a:r>
          </a:p>
        </p:txBody>
      </p:sp>
      <p:sp>
        <p:nvSpPr>
          <p:cNvPr id="32" name="Straight Connector 31"/>
          <p:cNvSpPr/>
          <p:nvPr/>
        </p:nvSpPr>
        <p:spPr>
          <a:xfrm>
            <a:off x="8944065" y="5373377"/>
            <a:ext cx="2839030"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3" name="Straight Connector 32"/>
          <p:cNvSpPr/>
          <p:nvPr/>
        </p:nvSpPr>
        <p:spPr>
          <a:xfrm>
            <a:off x="8957402" y="4182355"/>
            <a:ext cx="2839030"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4" name="Straight Connector 33"/>
          <p:cNvSpPr/>
          <p:nvPr/>
        </p:nvSpPr>
        <p:spPr>
          <a:xfrm>
            <a:off x="9000014" y="2964235"/>
            <a:ext cx="2839030"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5" name="Freeform 34"/>
          <p:cNvSpPr/>
          <p:nvPr/>
        </p:nvSpPr>
        <p:spPr>
          <a:xfrm>
            <a:off x="10294347" y="3209881"/>
            <a:ext cx="1568469" cy="797432"/>
          </a:xfrm>
          <a:custGeom>
            <a:avLst/>
            <a:gdLst>
              <a:gd name="connsiteX0" fmla="*/ 0 w 1748795"/>
              <a:gd name="connsiteY0" fmla="*/ 0 h 929027"/>
              <a:gd name="connsiteX1" fmla="*/ 1748795 w 1748795"/>
              <a:gd name="connsiteY1" fmla="*/ 0 h 929027"/>
              <a:gd name="connsiteX2" fmla="*/ 1748795 w 1748795"/>
              <a:gd name="connsiteY2" fmla="*/ 929027 h 929027"/>
              <a:gd name="connsiteX3" fmla="*/ 0 w 1748795"/>
              <a:gd name="connsiteY3" fmla="*/ 929027 h 929027"/>
              <a:gd name="connsiteX4" fmla="*/ 0 w 1748795"/>
              <a:gd name="connsiteY4" fmla="*/ 0 h 92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795" h="929027">
                <a:moveTo>
                  <a:pt x="0" y="0"/>
                </a:moveTo>
                <a:lnTo>
                  <a:pt x="1748795" y="0"/>
                </a:lnTo>
                <a:lnTo>
                  <a:pt x="1748795" y="929027"/>
                </a:lnTo>
                <a:lnTo>
                  <a:pt x="0" y="929027"/>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400" dirty="0">
                <a:solidFill>
                  <a:srgbClr val="45427E"/>
                </a:solidFill>
              </a:rPr>
              <a:t>Teach 6 +</a:t>
            </a:r>
            <a:br>
              <a:rPr lang="en-US" sz="2400" dirty="0">
                <a:solidFill>
                  <a:srgbClr val="45427E"/>
                </a:solidFill>
              </a:rPr>
            </a:br>
            <a:r>
              <a:rPr lang="en-US" sz="2400" dirty="0">
                <a:solidFill>
                  <a:srgbClr val="45427E"/>
                </a:solidFill>
              </a:rPr>
              <a:t>Send 6</a:t>
            </a:r>
          </a:p>
        </p:txBody>
      </p:sp>
      <p:sp>
        <p:nvSpPr>
          <p:cNvPr id="36" name="Freeform 35"/>
          <p:cNvSpPr/>
          <p:nvPr/>
        </p:nvSpPr>
        <p:spPr>
          <a:xfrm>
            <a:off x="8965465" y="3032542"/>
            <a:ext cx="1186493" cy="1152111"/>
          </a:xfrm>
          <a:custGeom>
            <a:avLst/>
            <a:gdLst>
              <a:gd name="connsiteX0" fmla="*/ 154869 w 1116234"/>
              <a:gd name="connsiteY0" fmla="*/ 0 h 929027"/>
              <a:gd name="connsiteX1" fmla="*/ 961365 w 1116234"/>
              <a:gd name="connsiteY1" fmla="*/ 0 h 929027"/>
              <a:gd name="connsiteX2" fmla="*/ 1116234 w 1116234"/>
              <a:gd name="connsiteY2" fmla="*/ 154869 h 929027"/>
              <a:gd name="connsiteX3" fmla="*/ 1116234 w 1116234"/>
              <a:gd name="connsiteY3" fmla="*/ 929027 h 929027"/>
              <a:gd name="connsiteX4" fmla="*/ 1116234 w 1116234"/>
              <a:gd name="connsiteY4" fmla="*/ 929027 h 929027"/>
              <a:gd name="connsiteX5" fmla="*/ 0 w 1116234"/>
              <a:gd name="connsiteY5" fmla="*/ 929027 h 929027"/>
              <a:gd name="connsiteX6" fmla="*/ 0 w 1116234"/>
              <a:gd name="connsiteY6" fmla="*/ 929027 h 929027"/>
              <a:gd name="connsiteX7" fmla="*/ 0 w 1116234"/>
              <a:gd name="connsiteY7" fmla="*/ 154869 h 929027"/>
              <a:gd name="connsiteX8" fmla="*/ 154869 w 1116234"/>
              <a:gd name="connsiteY8" fmla="*/ 0 h 9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234" h="929027">
                <a:moveTo>
                  <a:pt x="154869" y="0"/>
                </a:moveTo>
                <a:lnTo>
                  <a:pt x="961365" y="0"/>
                </a:lnTo>
                <a:cubicBezTo>
                  <a:pt x="1046897" y="0"/>
                  <a:pt x="1116234" y="69337"/>
                  <a:pt x="1116234" y="154869"/>
                </a:cubicBezTo>
                <a:lnTo>
                  <a:pt x="1116234" y="929027"/>
                </a:lnTo>
                <a:lnTo>
                  <a:pt x="1116234" y="929027"/>
                </a:lnTo>
                <a:lnTo>
                  <a:pt x="0" y="929027"/>
                </a:lnTo>
                <a:lnTo>
                  <a:pt x="0" y="929027"/>
                </a:lnTo>
                <a:lnTo>
                  <a:pt x="0" y="154869"/>
                </a:lnTo>
                <a:cubicBezTo>
                  <a:pt x="0" y="69337"/>
                  <a:pt x="69337" y="0"/>
                  <a:pt x="154869" y="0"/>
                </a:cubicBezTo>
                <a:close/>
              </a:path>
            </a:pathLst>
          </a:custGeom>
          <a:solidFill>
            <a:srgbClr val="45427E"/>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220" tIns="68220" rIns="68220" bIns="22860" numCol="1" spcCol="1270" anchor="ctr" anchorCtr="0">
            <a:noAutofit/>
          </a:bodyPr>
          <a:lstStyle/>
          <a:p>
            <a:pPr lvl="0" algn="ctr" defTabSz="533400" rtl="0">
              <a:lnSpc>
                <a:spcPct val="90000"/>
              </a:lnSpc>
              <a:spcBef>
                <a:spcPct val="0"/>
              </a:spcBef>
              <a:spcAft>
                <a:spcPct val="35000"/>
              </a:spcAft>
            </a:pPr>
            <a:r>
              <a:rPr lang="en-US" sz="1200" b="1" kern="1200" dirty="0">
                <a:solidFill>
                  <a:schemeClr val="bg1"/>
                </a:solidFill>
                <a:latin typeface="+mn-lt"/>
                <a:cs typeface="Arial" panose="020B0604020202020204" pitchFamily="34" charset="0"/>
              </a:rPr>
              <a:t>STUDENT ENROLLMENTS </a:t>
            </a:r>
          </a:p>
        </p:txBody>
      </p:sp>
      <p:sp>
        <p:nvSpPr>
          <p:cNvPr id="37" name="Freeform 36"/>
          <p:cNvSpPr/>
          <p:nvPr/>
        </p:nvSpPr>
        <p:spPr>
          <a:xfrm>
            <a:off x="10207040" y="4366058"/>
            <a:ext cx="1676914" cy="929027"/>
          </a:xfrm>
          <a:custGeom>
            <a:avLst/>
            <a:gdLst>
              <a:gd name="connsiteX0" fmla="*/ 0 w 1909092"/>
              <a:gd name="connsiteY0" fmla="*/ 0 h 929027"/>
              <a:gd name="connsiteX1" fmla="*/ 1909092 w 1909092"/>
              <a:gd name="connsiteY1" fmla="*/ 0 h 929027"/>
              <a:gd name="connsiteX2" fmla="*/ 1909092 w 1909092"/>
              <a:gd name="connsiteY2" fmla="*/ 929027 h 929027"/>
              <a:gd name="connsiteX3" fmla="*/ 0 w 1909092"/>
              <a:gd name="connsiteY3" fmla="*/ 929027 h 929027"/>
              <a:gd name="connsiteX4" fmla="*/ 0 w 1909092"/>
              <a:gd name="connsiteY4" fmla="*/ 0 h 92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092" h="929027">
                <a:moveTo>
                  <a:pt x="0" y="0"/>
                </a:moveTo>
                <a:lnTo>
                  <a:pt x="1909092" y="0"/>
                </a:lnTo>
                <a:lnTo>
                  <a:pt x="1909092" y="929027"/>
                </a:lnTo>
                <a:lnTo>
                  <a:pt x="0" y="929027"/>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800" kern="1200" dirty="0">
                <a:solidFill>
                  <a:srgbClr val="45427E"/>
                </a:solidFill>
              </a:rPr>
              <a:t>$12,961</a:t>
            </a:r>
          </a:p>
        </p:txBody>
      </p:sp>
      <p:sp>
        <p:nvSpPr>
          <p:cNvPr id="38" name="Freeform 37"/>
          <p:cNvSpPr/>
          <p:nvPr/>
        </p:nvSpPr>
        <p:spPr>
          <a:xfrm>
            <a:off x="8944065" y="4245063"/>
            <a:ext cx="1162574" cy="1128313"/>
          </a:xfrm>
          <a:custGeom>
            <a:avLst/>
            <a:gdLst>
              <a:gd name="connsiteX0" fmla="*/ 154869 w 1121726"/>
              <a:gd name="connsiteY0" fmla="*/ 0 h 929027"/>
              <a:gd name="connsiteX1" fmla="*/ 966857 w 1121726"/>
              <a:gd name="connsiteY1" fmla="*/ 0 h 929027"/>
              <a:gd name="connsiteX2" fmla="*/ 1121726 w 1121726"/>
              <a:gd name="connsiteY2" fmla="*/ 154869 h 929027"/>
              <a:gd name="connsiteX3" fmla="*/ 1121726 w 1121726"/>
              <a:gd name="connsiteY3" fmla="*/ 929027 h 929027"/>
              <a:gd name="connsiteX4" fmla="*/ 1121726 w 1121726"/>
              <a:gd name="connsiteY4" fmla="*/ 929027 h 929027"/>
              <a:gd name="connsiteX5" fmla="*/ 0 w 1121726"/>
              <a:gd name="connsiteY5" fmla="*/ 929027 h 929027"/>
              <a:gd name="connsiteX6" fmla="*/ 0 w 1121726"/>
              <a:gd name="connsiteY6" fmla="*/ 929027 h 929027"/>
              <a:gd name="connsiteX7" fmla="*/ 0 w 1121726"/>
              <a:gd name="connsiteY7" fmla="*/ 154869 h 929027"/>
              <a:gd name="connsiteX8" fmla="*/ 154869 w 1121726"/>
              <a:gd name="connsiteY8" fmla="*/ 0 h 9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726" h="929027">
                <a:moveTo>
                  <a:pt x="154869" y="0"/>
                </a:moveTo>
                <a:lnTo>
                  <a:pt x="966857" y="0"/>
                </a:lnTo>
                <a:cubicBezTo>
                  <a:pt x="1052389" y="0"/>
                  <a:pt x="1121726" y="69337"/>
                  <a:pt x="1121726" y="154869"/>
                </a:cubicBezTo>
                <a:lnTo>
                  <a:pt x="1121726" y="929027"/>
                </a:lnTo>
                <a:lnTo>
                  <a:pt x="1121726" y="929027"/>
                </a:lnTo>
                <a:lnTo>
                  <a:pt x="0" y="929027"/>
                </a:lnTo>
                <a:lnTo>
                  <a:pt x="0" y="929027"/>
                </a:lnTo>
                <a:lnTo>
                  <a:pt x="0" y="154869"/>
                </a:lnTo>
                <a:cubicBezTo>
                  <a:pt x="0" y="69337"/>
                  <a:pt x="69337" y="0"/>
                  <a:pt x="154869" y="0"/>
                </a:cubicBezTo>
                <a:close/>
              </a:path>
            </a:pathLst>
          </a:custGeom>
          <a:solidFill>
            <a:srgbClr val="45427E"/>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220" tIns="68220" rIns="68220" bIns="22860" numCol="1" spcCol="1270" anchor="ctr" anchorCtr="0">
            <a:noAutofit/>
          </a:bodyPr>
          <a:lstStyle/>
          <a:p>
            <a:pPr lvl="0" algn="ctr" defTabSz="533400" rtl="0">
              <a:lnSpc>
                <a:spcPct val="90000"/>
              </a:lnSpc>
              <a:spcBef>
                <a:spcPct val="0"/>
              </a:spcBef>
              <a:spcAft>
                <a:spcPct val="35000"/>
              </a:spcAft>
            </a:pPr>
            <a:r>
              <a:rPr lang="en-US" sz="1200" b="1" dirty="0">
                <a:solidFill>
                  <a:schemeClr val="bg1"/>
                </a:solidFill>
              </a:rPr>
              <a:t>MEMBER INCOME</a:t>
            </a:r>
            <a:endParaRPr lang="en-US" sz="1200" kern="1200" dirty="0">
              <a:solidFill>
                <a:schemeClr val="bg1"/>
              </a:solidFill>
            </a:endParaRPr>
          </a:p>
        </p:txBody>
      </p:sp>
      <p:sp>
        <p:nvSpPr>
          <p:cNvPr id="39" name="Freeform 38"/>
          <p:cNvSpPr/>
          <p:nvPr/>
        </p:nvSpPr>
        <p:spPr>
          <a:xfrm>
            <a:off x="10207040" y="2066395"/>
            <a:ext cx="1589392" cy="736643"/>
          </a:xfrm>
          <a:custGeom>
            <a:avLst/>
            <a:gdLst>
              <a:gd name="connsiteX0" fmla="*/ 0 w 2100882"/>
              <a:gd name="connsiteY0" fmla="*/ 0 h 929027"/>
              <a:gd name="connsiteX1" fmla="*/ 2100882 w 2100882"/>
              <a:gd name="connsiteY1" fmla="*/ 0 h 929027"/>
              <a:gd name="connsiteX2" fmla="*/ 2100882 w 2100882"/>
              <a:gd name="connsiteY2" fmla="*/ 929027 h 929027"/>
              <a:gd name="connsiteX3" fmla="*/ 0 w 2100882"/>
              <a:gd name="connsiteY3" fmla="*/ 929027 h 929027"/>
              <a:gd name="connsiteX4" fmla="*/ 0 w 2100882"/>
              <a:gd name="connsiteY4" fmla="*/ 0 h 92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882" h="929027">
                <a:moveTo>
                  <a:pt x="0" y="0"/>
                </a:moveTo>
                <a:lnTo>
                  <a:pt x="2100882" y="0"/>
                </a:lnTo>
                <a:lnTo>
                  <a:pt x="2100882" y="929027"/>
                </a:lnTo>
                <a:lnTo>
                  <a:pt x="0" y="929027"/>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800" kern="1200" dirty="0">
                <a:solidFill>
                  <a:srgbClr val="45427E"/>
                </a:solidFill>
              </a:rPr>
              <a:t>16</a:t>
            </a:r>
          </a:p>
        </p:txBody>
      </p:sp>
      <p:sp>
        <p:nvSpPr>
          <p:cNvPr id="40" name="Freeform 39"/>
          <p:cNvSpPr/>
          <p:nvPr/>
        </p:nvSpPr>
        <p:spPr>
          <a:xfrm flipH="1">
            <a:off x="9000014" y="1834920"/>
            <a:ext cx="1162575" cy="1136359"/>
          </a:xfrm>
          <a:custGeom>
            <a:avLst/>
            <a:gdLst>
              <a:gd name="connsiteX0" fmla="*/ 154869 w 1162575"/>
              <a:gd name="connsiteY0" fmla="*/ 0 h 929027"/>
              <a:gd name="connsiteX1" fmla="*/ 1007706 w 1162575"/>
              <a:gd name="connsiteY1" fmla="*/ 0 h 929027"/>
              <a:gd name="connsiteX2" fmla="*/ 1162575 w 1162575"/>
              <a:gd name="connsiteY2" fmla="*/ 154869 h 929027"/>
              <a:gd name="connsiteX3" fmla="*/ 1162575 w 1162575"/>
              <a:gd name="connsiteY3" fmla="*/ 929027 h 929027"/>
              <a:gd name="connsiteX4" fmla="*/ 1162575 w 1162575"/>
              <a:gd name="connsiteY4" fmla="*/ 929027 h 929027"/>
              <a:gd name="connsiteX5" fmla="*/ 0 w 1162575"/>
              <a:gd name="connsiteY5" fmla="*/ 929027 h 929027"/>
              <a:gd name="connsiteX6" fmla="*/ 0 w 1162575"/>
              <a:gd name="connsiteY6" fmla="*/ 929027 h 929027"/>
              <a:gd name="connsiteX7" fmla="*/ 0 w 1162575"/>
              <a:gd name="connsiteY7" fmla="*/ 154869 h 929027"/>
              <a:gd name="connsiteX8" fmla="*/ 154869 w 1162575"/>
              <a:gd name="connsiteY8" fmla="*/ 0 h 9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 h="929027">
                <a:moveTo>
                  <a:pt x="154869" y="0"/>
                </a:moveTo>
                <a:lnTo>
                  <a:pt x="1007706" y="0"/>
                </a:lnTo>
                <a:cubicBezTo>
                  <a:pt x="1093238" y="0"/>
                  <a:pt x="1162575" y="69337"/>
                  <a:pt x="1162575" y="154869"/>
                </a:cubicBezTo>
                <a:lnTo>
                  <a:pt x="1162575" y="929027"/>
                </a:lnTo>
                <a:lnTo>
                  <a:pt x="1162575" y="929027"/>
                </a:lnTo>
                <a:lnTo>
                  <a:pt x="0" y="929027"/>
                </a:lnTo>
                <a:lnTo>
                  <a:pt x="0" y="929027"/>
                </a:lnTo>
                <a:lnTo>
                  <a:pt x="0" y="154869"/>
                </a:lnTo>
                <a:cubicBezTo>
                  <a:pt x="0" y="69337"/>
                  <a:pt x="69337" y="0"/>
                  <a:pt x="154869" y="0"/>
                </a:cubicBezTo>
                <a:close/>
              </a:path>
            </a:pathLst>
          </a:custGeom>
          <a:solidFill>
            <a:srgbClr val="45427E"/>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220" tIns="68220" rIns="68220" bIns="22860" numCol="1" spcCol="1270" anchor="ctr" anchorCtr="0">
            <a:noAutofit/>
          </a:bodyPr>
          <a:lstStyle/>
          <a:p>
            <a:pPr lvl="0" algn="ctr" defTabSz="533400" rtl="0">
              <a:lnSpc>
                <a:spcPct val="90000"/>
              </a:lnSpc>
              <a:spcBef>
                <a:spcPct val="0"/>
              </a:spcBef>
              <a:spcAft>
                <a:spcPct val="35000"/>
              </a:spcAft>
            </a:pPr>
            <a:r>
              <a:rPr lang="en-US" sz="1200" b="1" dirty="0">
                <a:solidFill>
                  <a:schemeClr val="bg1"/>
                </a:solidFill>
              </a:rPr>
              <a:t>COURSE OFFERINGS</a:t>
            </a:r>
            <a:endParaRPr lang="en-US" sz="1200" b="1" kern="1200" dirty="0">
              <a:solidFill>
                <a:schemeClr val="bg1"/>
              </a:solidFill>
            </a:endParaRPr>
          </a:p>
        </p:txBody>
      </p:sp>
      <p:graphicFrame>
        <p:nvGraphicFramePr>
          <p:cNvPr id="20" name="Diagram 19"/>
          <p:cNvGraphicFramePr/>
          <p:nvPr>
            <p:extLst>
              <p:ext uri="{D42A27DB-BD31-4B8C-83A1-F6EECF244321}">
                <p14:modId xmlns:p14="http://schemas.microsoft.com/office/powerpoint/2010/main" val="1682249064"/>
              </p:ext>
            </p:extLst>
          </p:nvPr>
        </p:nvGraphicFramePr>
        <p:xfrm>
          <a:off x="2162006" y="3628360"/>
          <a:ext cx="5504056" cy="3156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1982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2324483" y="1419848"/>
            <a:ext cx="6477244" cy="5161504"/>
          </a:xfrm>
        </p:spPr>
        <p:txBody>
          <a:bodyPr>
            <a:normAutofit fontScale="70000" lnSpcReduction="20000"/>
          </a:bodyPr>
          <a:lstStyle/>
          <a:p>
            <a:pPr marL="0" indent="0">
              <a:buNone/>
            </a:pPr>
            <a:r>
              <a:rPr lang="en-US" b="1" dirty="0">
                <a:solidFill>
                  <a:srgbClr val="FD9827"/>
                </a:solidFill>
              </a:rPr>
              <a:t>BENEFITS</a:t>
            </a:r>
          </a:p>
          <a:p>
            <a:pPr>
              <a:buFont typeface="Arial" panose="020B0604020202020204" pitchFamily="34" charset="0"/>
              <a:buChar char="►"/>
            </a:pPr>
            <a:r>
              <a:rPr lang="en-US" dirty="0">
                <a:solidFill>
                  <a:srgbClr val="45427E"/>
                </a:solidFill>
              </a:rPr>
              <a:t>Fill seats in specialized courses </a:t>
            </a:r>
          </a:p>
          <a:p>
            <a:pPr>
              <a:buFont typeface="Arial" panose="020B0604020202020204" pitchFamily="34" charset="0"/>
              <a:buChar char="►"/>
            </a:pPr>
            <a:r>
              <a:rPr lang="en-US" dirty="0">
                <a:solidFill>
                  <a:srgbClr val="45427E"/>
                </a:solidFill>
              </a:rPr>
              <a:t>Offer a broader range of courses w/expert faculty</a:t>
            </a:r>
          </a:p>
          <a:p>
            <a:pPr>
              <a:buFont typeface="Arial" panose="020B0604020202020204" pitchFamily="34" charset="0"/>
              <a:buChar char="►"/>
            </a:pPr>
            <a:r>
              <a:rPr lang="en-US" dirty="0">
                <a:solidFill>
                  <a:srgbClr val="45427E"/>
                </a:solidFill>
              </a:rPr>
              <a:t>Reach a larger diverse group of students</a:t>
            </a:r>
          </a:p>
          <a:p>
            <a:pPr>
              <a:buFont typeface="Arial" panose="020B0604020202020204" pitchFamily="34" charset="0"/>
              <a:buChar char="►"/>
            </a:pPr>
            <a:r>
              <a:rPr lang="en-US" dirty="0">
                <a:solidFill>
                  <a:srgbClr val="45427E"/>
                </a:solidFill>
              </a:rPr>
              <a:t>Assist students in timely progression and retention</a:t>
            </a:r>
          </a:p>
          <a:p>
            <a:pPr>
              <a:buFont typeface="Arial" panose="020B0604020202020204" pitchFamily="34" charset="0"/>
              <a:buChar char="►"/>
            </a:pPr>
            <a:r>
              <a:rPr lang="en-US" dirty="0">
                <a:solidFill>
                  <a:srgbClr val="45427E"/>
                </a:solidFill>
              </a:rPr>
              <a:t>Ease faculty workload from independent study</a:t>
            </a:r>
          </a:p>
          <a:p>
            <a:pPr>
              <a:buFont typeface="Arial" panose="020B0604020202020204" pitchFamily="34" charset="0"/>
              <a:buChar char="►"/>
            </a:pPr>
            <a:r>
              <a:rPr lang="en-US" dirty="0">
                <a:solidFill>
                  <a:srgbClr val="45427E"/>
                </a:solidFill>
              </a:rPr>
              <a:t>Respond to emergencies quickly</a:t>
            </a:r>
          </a:p>
          <a:p>
            <a:pPr marL="0" indent="0">
              <a:buNone/>
            </a:pPr>
            <a:endParaRPr lang="en-US" b="1" dirty="0">
              <a:solidFill>
                <a:srgbClr val="FD9827"/>
              </a:solidFill>
            </a:endParaRPr>
          </a:p>
          <a:p>
            <a:pPr marL="0" indent="0">
              <a:buNone/>
            </a:pPr>
            <a:r>
              <a:rPr lang="en-US" b="1" dirty="0">
                <a:solidFill>
                  <a:srgbClr val="FD9827"/>
                </a:solidFill>
              </a:rPr>
              <a:t>RETURN ON INVESTMENT</a:t>
            </a:r>
          </a:p>
          <a:p>
            <a:pPr>
              <a:buFont typeface="Arial" panose="020B0604020202020204" pitchFamily="34" charset="0"/>
              <a:buChar char="►"/>
            </a:pPr>
            <a:r>
              <a:rPr lang="en-US" dirty="0">
                <a:solidFill>
                  <a:srgbClr val="45427E"/>
                </a:solidFill>
              </a:rPr>
              <a:t>Generate additional income</a:t>
            </a:r>
          </a:p>
          <a:p>
            <a:pPr>
              <a:buFont typeface="Arial" panose="020B0604020202020204" pitchFamily="34" charset="0"/>
              <a:buChar char="►"/>
            </a:pPr>
            <a:r>
              <a:rPr lang="en-US" dirty="0">
                <a:solidFill>
                  <a:srgbClr val="45427E"/>
                </a:solidFill>
              </a:rPr>
              <a:t>Save on instructor salary (estimated at $15,900) </a:t>
            </a:r>
          </a:p>
          <a:p>
            <a:pPr>
              <a:buFont typeface="Arial" panose="020B0604020202020204" pitchFamily="34" charset="0"/>
              <a:buChar char="►"/>
            </a:pPr>
            <a:r>
              <a:rPr lang="en-US" dirty="0">
                <a:solidFill>
                  <a:srgbClr val="45427E"/>
                </a:solidFill>
              </a:rPr>
              <a:t>Save on course development costs</a:t>
            </a:r>
            <a:br>
              <a:rPr lang="en-US" dirty="0">
                <a:solidFill>
                  <a:srgbClr val="45427E"/>
                </a:solidFill>
              </a:rPr>
            </a:br>
            <a:r>
              <a:rPr lang="en-US" dirty="0">
                <a:solidFill>
                  <a:srgbClr val="45427E"/>
                </a:solidFill>
              </a:rPr>
              <a:t> (estimated at $6,900)</a:t>
            </a:r>
          </a:p>
          <a:p>
            <a:pPr marL="0" indent="0">
              <a:buNone/>
            </a:pPr>
            <a:r>
              <a:rPr lang="en-US" dirty="0">
                <a:solidFill>
                  <a:srgbClr val="FD9827"/>
                </a:solidFill>
              </a:rPr>
              <a:t> </a:t>
            </a:r>
          </a:p>
          <a:p>
            <a:pPr marL="0" indent="0">
              <a:buNone/>
            </a:pPr>
            <a:endParaRPr lang="en-US" sz="1700" dirty="0">
              <a:solidFill>
                <a:srgbClr val="45427E"/>
              </a:solidFill>
            </a:endParaRPr>
          </a:p>
        </p:txBody>
      </p:sp>
      <p:sp>
        <p:nvSpPr>
          <p:cNvPr id="4" name="Title 1"/>
          <p:cNvSpPr txBox="1">
            <a:spLocks/>
          </p:cNvSpPr>
          <p:nvPr/>
        </p:nvSpPr>
        <p:spPr>
          <a:xfrm>
            <a:off x="1931601" y="403000"/>
            <a:ext cx="8115978" cy="9197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For Universities: Benefits + ROI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6988" y="4086173"/>
            <a:ext cx="327796" cy="341137"/>
          </a:xfrm>
          <a:prstGeom prst="rect">
            <a:avLst/>
          </a:prstGeom>
        </p:spPr>
      </p:pic>
      <p:sp>
        <p:nvSpPr>
          <p:cNvPr id="35" name="TextBox 34"/>
          <p:cNvSpPr txBox="1"/>
          <p:nvPr/>
        </p:nvSpPr>
        <p:spPr>
          <a:xfrm>
            <a:off x="8927434" y="1424600"/>
            <a:ext cx="3258354" cy="646331"/>
          </a:xfrm>
          <a:prstGeom prst="rect">
            <a:avLst/>
          </a:prstGeom>
          <a:solidFill>
            <a:srgbClr val="24D2C8">
              <a:alpha val="25000"/>
            </a:srgbClr>
          </a:solidFill>
        </p:spPr>
        <p:txBody>
          <a:bodyPr wrap="square" rtlCol="0">
            <a:spAutoFit/>
          </a:bodyPr>
          <a:lstStyle/>
          <a:p>
            <a:pPr algn="ctr"/>
            <a:r>
              <a:rPr lang="en-US" sz="3600" b="1" dirty="0">
                <a:solidFill>
                  <a:srgbClr val="45427E"/>
                </a:solidFill>
              </a:rPr>
              <a:t>2019-20</a:t>
            </a:r>
          </a:p>
        </p:txBody>
      </p:sp>
      <p:grpSp>
        <p:nvGrpSpPr>
          <p:cNvPr id="19" name="Group 18"/>
          <p:cNvGrpSpPr/>
          <p:nvPr/>
        </p:nvGrpSpPr>
        <p:grpSpPr>
          <a:xfrm>
            <a:off x="8915027" y="2065775"/>
            <a:ext cx="3187132" cy="3869650"/>
            <a:chOff x="9048081" y="2230816"/>
            <a:chExt cx="3187132" cy="3869650"/>
          </a:xfrm>
        </p:grpSpPr>
        <p:sp>
          <p:nvSpPr>
            <p:cNvPr id="31" name="Freeform 30"/>
            <p:cNvSpPr/>
            <p:nvPr/>
          </p:nvSpPr>
          <p:spPr>
            <a:xfrm>
              <a:off x="10134331" y="4968025"/>
              <a:ext cx="2100882" cy="929027"/>
            </a:xfrm>
            <a:custGeom>
              <a:avLst/>
              <a:gdLst>
                <a:gd name="connsiteX0" fmla="*/ 0 w 2100882"/>
                <a:gd name="connsiteY0" fmla="*/ 0 h 929027"/>
                <a:gd name="connsiteX1" fmla="*/ 2100882 w 2100882"/>
                <a:gd name="connsiteY1" fmla="*/ 0 h 929027"/>
                <a:gd name="connsiteX2" fmla="*/ 2100882 w 2100882"/>
                <a:gd name="connsiteY2" fmla="*/ 929027 h 929027"/>
                <a:gd name="connsiteX3" fmla="*/ 0 w 2100882"/>
                <a:gd name="connsiteY3" fmla="*/ 929027 h 929027"/>
                <a:gd name="connsiteX4" fmla="*/ 0 w 2100882"/>
                <a:gd name="connsiteY4" fmla="*/ 0 h 92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882" h="929027">
                  <a:moveTo>
                    <a:pt x="0" y="0"/>
                  </a:moveTo>
                  <a:lnTo>
                    <a:pt x="2100882" y="0"/>
                  </a:lnTo>
                  <a:lnTo>
                    <a:pt x="2100882" y="929027"/>
                  </a:lnTo>
                  <a:lnTo>
                    <a:pt x="0" y="929027"/>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1600200" rtl="0">
                <a:lnSpc>
                  <a:spcPct val="90000"/>
                </a:lnSpc>
                <a:spcBef>
                  <a:spcPct val="0"/>
                </a:spcBef>
                <a:spcAft>
                  <a:spcPct val="35000"/>
                </a:spcAft>
              </a:pPr>
              <a:endParaRPr lang="en-US" sz="3600" kern="1200" dirty="0">
                <a:solidFill>
                  <a:srgbClr val="45427E"/>
                </a:solidFill>
              </a:endParaRPr>
            </a:p>
          </p:txBody>
        </p:sp>
        <p:sp>
          <p:nvSpPr>
            <p:cNvPr id="7" name="Straight Connector 6"/>
            <p:cNvSpPr/>
            <p:nvPr/>
          </p:nvSpPr>
          <p:spPr>
            <a:xfrm>
              <a:off x="9252276" y="6081611"/>
              <a:ext cx="2839030"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9262488" y="5117374"/>
              <a:ext cx="2839030"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9262488" y="4214637"/>
              <a:ext cx="2839030"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9"/>
            <p:cNvSpPr/>
            <p:nvPr/>
          </p:nvSpPr>
          <p:spPr>
            <a:xfrm>
              <a:off x="9252276" y="3258512"/>
              <a:ext cx="2839030"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0246616" y="2381883"/>
              <a:ext cx="1873242" cy="698026"/>
            </a:xfrm>
            <a:custGeom>
              <a:avLst/>
              <a:gdLst>
                <a:gd name="connsiteX0" fmla="*/ 0 w 1748795"/>
                <a:gd name="connsiteY0" fmla="*/ 0 h 698026"/>
                <a:gd name="connsiteX1" fmla="*/ 1748795 w 1748795"/>
                <a:gd name="connsiteY1" fmla="*/ 0 h 698026"/>
                <a:gd name="connsiteX2" fmla="*/ 1748795 w 1748795"/>
                <a:gd name="connsiteY2" fmla="*/ 698026 h 698026"/>
                <a:gd name="connsiteX3" fmla="*/ 0 w 1748795"/>
                <a:gd name="connsiteY3" fmla="*/ 698026 h 698026"/>
                <a:gd name="connsiteX4" fmla="*/ 0 w 1748795"/>
                <a:gd name="connsiteY4" fmla="*/ 0 h 69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795" h="698026">
                  <a:moveTo>
                    <a:pt x="0" y="0"/>
                  </a:moveTo>
                  <a:lnTo>
                    <a:pt x="1748795" y="0"/>
                  </a:lnTo>
                  <a:lnTo>
                    <a:pt x="1748795" y="698026"/>
                  </a:lnTo>
                  <a:lnTo>
                    <a:pt x="0" y="698026"/>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800" kern="1200" dirty="0">
                  <a:solidFill>
                    <a:srgbClr val="45427E"/>
                  </a:solidFill>
                </a:rPr>
                <a:t>$</a:t>
              </a:r>
              <a:r>
                <a:rPr lang="en-US" sz="2800" dirty="0">
                  <a:solidFill>
                    <a:srgbClr val="45427E"/>
                  </a:solidFill>
                </a:rPr>
                <a:t>259</a:t>
              </a:r>
              <a:r>
                <a:rPr lang="en-US" sz="2800" kern="1200" dirty="0">
                  <a:solidFill>
                    <a:srgbClr val="45427E"/>
                  </a:solidFill>
                </a:rPr>
                <a:t>,215</a:t>
              </a:r>
              <a:br>
                <a:rPr lang="en-US" sz="2800" kern="1200" dirty="0">
                  <a:solidFill>
                    <a:srgbClr val="45427E"/>
                  </a:solidFill>
                </a:rPr>
              </a:br>
              <a:r>
                <a:rPr lang="en-US" sz="1500" kern="1200" dirty="0">
                  <a:solidFill>
                    <a:srgbClr val="45427E"/>
                  </a:solidFill>
                </a:rPr>
                <a:t>303 TOTAL CREDITS</a:t>
              </a:r>
              <a:br>
                <a:rPr lang="en-US" sz="1500" kern="1200" dirty="0">
                  <a:solidFill>
                    <a:srgbClr val="45427E"/>
                  </a:solidFill>
                </a:rPr>
              </a:br>
              <a:r>
                <a:rPr lang="en-US" sz="1500" kern="1200" dirty="0">
                  <a:solidFill>
                    <a:srgbClr val="45427E"/>
                  </a:solidFill>
                </a:rPr>
                <a:t>84 DISTINCT COURSES</a:t>
              </a:r>
            </a:p>
          </p:txBody>
        </p:sp>
        <p:sp>
          <p:nvSpPr>
            <p:cNvPr id="12" name="Freeform 11"/>
            <p:cNvSpPr/>
            <p:nvPr/>
          </p:nvSpPr>
          <p:spPr>
            <a:xfrm>
              <a:off x="9077753" y="2230816"/>
              <a:ext cx="1116234" cy="1027696"/>
            </a:xfrm>
            <a:custGeom>
              <a:avLst/>
              <a:gdLst>
                <a:gd name="connsiteX0" fmla="*/ 171317 w 1116234"/>
                <a:gd name="connsiteY0" fmla="*/ 0 h 1027696"/>
                <a:gd name="connsiteX1" fmla="*/ 944917 w 1116234"/>
                <a:gd name="connsiteY1" fmla="*/ 0 h 1027696"/>
                <a:gd name="connsiteX2" fmla="*/ 1116234 w 1116234"/>
                <a:gd name="connsiteY2" fmla="*/ 171317 h 1027696"/>
                <a:gd name="connsiteX3" fmla="*/ 1116234 w 1116234"/>
                <a:gd name="connsiteY3" fmla="*/ 1027696 h 1027696"/>
                <a:gd name="connsiteX4" fmla="*/ 1116234 w 1116234"/>
                <a:gd name="connsiteY4" fmla="*/ 1027696 h 1027696"/>
                <a:gd name="connsiteX5" fmla="*/ 0 w 1116234"/>
                <a:gd name="connsiteY5" fmla="*/ 1027696 h 1027696"/>
                <a:gd name="connsiteX6" fmla="*/ 0 w 1116234"/>
                <a:gd name="connsiteY6" fmla="*/ 1027696 h 1027696"/>
                <a:gd name="connsiteX7" fmla="*/ 0 w 1116234"/>
                <a:gd name="connsiteY7" fmla="*/ 171317 h 1027696"/>
                <a:gd name="connsiteX8" fmla="*/ 171317 w 1116234"/>
                <a:gd name="connsiteY8" fmla="*/ 0 h 10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234" h="1027696">
                  <a:moveTo>
                    <a:pt x="171317" y="0"/>
                  </a:moveTo>
                  <a:lnTo>
                    <a:pt x="944917" y="0"/>
                  </a:lnTo>
                  <a:cubicBezTo>
                    <a:pt x="1039533" y="0"/>
                    <a:pt x="1116234" y="76701"/>
                    <a:pt x="1116234" y="171317"/>
                  </a:cubicBezTo>
                  <a:lnTo>
                    <a:pt x="1116234" y="1027696"/>
                  </a:lnTo>
                  <a:lnTo>
                    <a:pt x="1116234" y="1027696"/>
                  </a:lnTo>
                  <a:lnTo>
                    <a:pt x="0" y="1027696"/>
                  </a:lnTo>
                  <a:lnTo>
                    <a:pt x="0" y="1027696"/>
                  </a:lnTo>
                  <a:lnTo>
                    <a:pt x="0" y="171317"/>
                  </a:lnTo>
                  <a:cubicBezTo>
                    <a:pt x="0" y="76701"/>
                    <a:pt x="76701" y="0"/>
                    <a:pt x="171317" y="0"/>
                  </a:cubicBezTo>
                  <a:close/>
                </a:path>
              </a:pathLst>
            </a:custGeom>
            <a:solidFill>
              <a:srgbClr val="45427E"/>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3037" tIns="73037" rIns="73037" bIns="22860" numCol="1" spcCol="1270" anchor="ctr" anchorCtr="0">
              <a:noAutofit/>
            </a:bodyPr>
            <a:lstStyle/>
            <a:p>
              <a:pPr lvl="0" algn="ctr" defTabSz="533400" rtl="0">
                <a:lnSpc>
                  <a:spcPct val="90000"/>
                </a:lnSpc>
                <a:spcBef>
                  <a:spcPct val="0"/>
                </a:spcBef>
                <a:spcAft>
                  <a:spcPct val="35000"/>
                </a:spcAft>
              </a:pPr>
              <a:r>
                <a:rPr lang="en-US" sz="1200" b="1" kern="1200" dirty="0">
                  <a:solidFill>
                    <a:schemeClr val="bg1"/>
                  </a:solidFill>
                  <a:latin typeface="+mn-lt"/>
                  <a:cs typeface="Arial" panose="020B0604020202020204" pitchFamily="34" charset="0"/>
                </a:rPr>
                <a:t>TOTAL TUITION GENERATED</a:t>
              </a:r>
            </a:p>
          </p:txBody>
        </p:sp>
        <p:sp>
          <p:nvSpPr>
            <p:cNvPr id="13" name="Freeform 12"/>
            <p:cNvSpPr/>
            <p:nvPr/>
          </p:nvSpPr>
          <p:spPr>
            <a:xfrm>
              <a:off x="10205418" y="3404819"/>
              <a:ext cx="1789993" cy="698026"/>
            </a:xfrm>
            <a:custGeom>
              <a:avLst/>
              <a:gdLst>
                <a:gd name="connsiteX0" fmla="*/ 0 w 1789993"/>
                <a:gd name="connsiteY0" fmla="*/ 0 h 698026"/>
                <a:gd name="connsiteX1" fmla="*/ 1789993 w 1789993"/>
                <a:gd name="connsiteY1" fmla="*/ 0 h 698026"/>
                <a:gd name="connsiteX2" fmla="*/ 1789993 w 1789993"/>
                <a:gd name="connsiteY2" fmla="*/ 698026 h 698026"/>
                <a:gd name="connsiteX3" fmla="*/ 0 w 1789993"/>
                <a:gd name="connsiteY3" fmla="*/ 698026 h 698026"/>
                <a:gd name="connsiteX4" fmla="*/ 0 w 1789993"/>
                <a:gd name="connsiteY4" fmla="*/ 0 h 69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93" h="698026">
                  <a:moveTo>
                    <a:pt x="0" y="0"/>
                  </a:moveTo>
                  <a:lnTo>
                    <a:pt x="1789993" y="0"/>
                  </a:lnTo>
                  <a:lnTo>
                    <a:pt x="1789993" y="698026"/>
                  </a:lnTo>
                  <a:lnTo>
                    <a:pt x="0" y="698026"/>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r>
                <a:rPr lang="en-US" sz="2800" kern="1200" dirty="0">
                  <a:solidFill>
                    <a:srgbClr val="45427E"/>
                  </a:solidFill>
                </a:rPr>
                <a:t>$</a:t>
              </a:r>
              <a:r>
                <a:rPr lang="en-US" sz="2800" dirty="0">
                  <a:solidFill>
                    <a:srgbClr val="45427E"/>
                  </a:solidFill>
                </a:rPr>
                <a:t>220,334</a:t>
              </a:r>
              <a:endParaRPr lang="en-US" sz="2800" kern="1200" dirty="0">
                <a:solidFill>
                  <a:srgbClr val="45427E"/>
                </a:solidFill>
              </a:endParaRPr>
            </a:p>
          </p:txBody>
        </p:sp>
        <p:sp>
          <p:nvSpPr>
            <p:cNvPr id="14" name="Freeform 13"/>
            <p:cNvSpPr/>
            <p:nvPr/>
          </p:nvSpPr>
          <p:spPr>
            <a:xfrm>
              <a:off x="9060488" y="3295679"/>
              <a:ext cx="1121726" cy="920633"/>
            </a:xfrm>
            <a:custGeom>
              <a:avLst/>
              <a:gdLst>
                <a:gd name="connsiteX0" fmla="*/ 153470 w 1121726"/>
                <a:gd name="connsiteY0" fmla="*/ 0 h 920633"/>
                <a:gd name="connsiteX1" fmla="*/ 968256 w 1121726"/>
                <a:gd name="connsiteY1" fmla="*/ 0 h 920633"/>
                <a:gd name="connsiteX2" fmla="*/ 1121726 w 1121726"/>
                <a:gd name="connsiteY2" fmla="*/ 153470 h 920633"/>
                <a:gd name="connsiteX3" fmla="*/ 1121726 w 1121726"/>
                <a:gd name="connsiteY3" fmla="*/ 920633 h 920633"/>
                <a:gd name="connsiteX4" fmla="*/ 1121726 w 1121726"/>
                <a:gd name="connsiteY4" fmla="*/ 920633 h 920633"/>
                <a:gd name="connsiteX5" fmla="*/ 0 w 1121726"/>
                <a:gd name="connsiteY5" fmla="*/ 920633 h 920633"/>
                <a:gd name="connsiteX6" fmla="*/ 0 w 1121726"/>
                <a:gd name="connsiteY6" fmla="*/ 920633 h 920633"/>
                <a:gd name="connsiteX7" fmla="*/ 0 w 1121726"/>
                <a:gd name="connsiteY7" fmla="*/ 153470 h 920633"/>
                <a:gd name="connsiteX8" fmla="*/ 153470 w 1121726"/>
                <a:gd name="connsiteY8" fmla="*/ 0 h 92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726" h="920633">
                  <a:moveTo>
                    <a:pt x="153470" y="0"/>
                  </a:moveTo>
                  <a:lnTo>
                    <a:pt x="968256" y="0"/>
                  </a:lnTo>
                  <a:cubicBezTo>
                    <a:pt x="1053015" y="0"/>
                    <a:pt x="1121726" y="68711"/>
                    <a:pt x="1121726" y="153470"/>
                  </a:cubicBezTo>
                  <a:lnTo>
                    <a:pt x="1121726" y="920633"/>
                  </a:lnTo>
                  <a:lnTo>
                    <a:pt x="1121726" y="920633"/>
                  </a:lnTo>
                  <a:lnTo>
                    <a:pt x="0" y="920633"/>
                  </a:lnTo>
                  <a:lnTo>
                    <a:pt x="0" y="920633"/>
                  </a:lnTo>
                  <a:lnTo>
                    <a:pt x="0" y="153470"/>
                  </a:lnTo>
                  <a:cubicBezTo>
                    <a:pt x="0" y="68711"/>
                    <a:pt x="68711" y="0"/>
                    <a:pt x="153470" y="0"/>
                  </a:cubicBezTo>
                  <a:close/>
                </a:path>
              </a:pathLst>
            </a:custGeom>
            <a:solidFill>
              <a:srgbClr val="45427E"/>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810" tIns="67810" rIns="67810" bIns="22860" numCol="1" spcCol="1270" anchor="ctr" anchorCtr="0">
              <a:noAutofit/>
            </a:bodyPr>
            <a:lstStyle/>
            <a:p>
              <a:pPr lvl="0" algn="ctr" defTabSz="533400" rtl="0">
                <a:lnSpc>
                  <a:spcPct val="90000"/>
                </a:lnSpc>
                <a:spcBef>
                  <a:spcPct val="0"/>
                </a:spcBef>
                <a:spcAft>
                  <a:spcPct val="35000"/>
                </a:spcAft>
              </a:pPr>
              <a:r>
                <a:rPr lang="en-US" sz="1200" kern="1200" dirty="0">
                  <a:solidFill>
                    <a:srgbClr val="FD9827"/>
                  </a:solidFill>
                  <a:latin typeface="+mn-lt"/>
                </a:rPr>
                <a:t>INSTITUTION INCOME</a:t>
              </a:r>
            </a:p>
          </p:txBody>
        </p:sp>
        <p:sp>
          <p:nvSpPr>
            <p:cNvPr id="15" name="Freeform 14"/>
            <p:cNvSpPr/>
            <p:nvPr/>
          </p:nvSpPr>
          <p:spPr>
            <a:xfrm>
              <a:off x="10000636" y="4336618"/>
              <a:ext cx="2100882" cy="698026"/>
            </a:xfrm>
            <a:custGeom>
              <a:avLst/>
              <a:gdLst>
                <a:gd name="connsiteX0" fmla="*/ 0 w 2100882"/>
                <a:gd name="connsiteY0" fmla="*/ 0 h 698026"/>
                <a:gd name="connsiteX1" fmla="*/ 2100882 w 2100882"/>
                <a:gd name="connsiteY1" fmla="*/ 0 h 698026"/>
                <a:gd name="connsiteX2" fmla="*/ 2100882 w 2100882"/>
                <a:gd name="connsiteY2" fmla="*/ 698026 h 698026"/>
                <a:gd name="connsiteX3" fmla="*/ 0 w 2100882"/>
                <a:gd name="connsiteY3" fmla="*/ 698026 h 698026"/>
                <a:gd name="connsiteX4" fmla="*/ 0 w 2100882"/>
                <a:gd name="connsiteY4" fmla="*/ 0 h 69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882" h="698026">
                  <a:moveTo>
                    <a:pt x="0" y="0"/>
                  </a:moveTo>
                  <a:lnTo>
                    <a:pt x="2100882" y="0"/>
                  </a:lnTo>
                  <a:lnTo>
                    <a:pt x="2100882" y="698026"/>
                  </a:lnTo>
                  <a:lnTo>
                    <a:pt x="0" y="698026"/>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1244600" rtl="0">
                <a:lnSpc>
                  <a:spcPct val="90000"/>
                </a:lnSpc>
                <a:spcBef>
                  <a:spcPct val="0"/>
                </a:spcBef>
                <a:spcAft>
                  <a:spcPct val="35000"/>
                </a:spcAft>
              </a:pPr>
              <a:endParaRPr lang="en-US" sz="2800" kern="1200" dirty="0">
                <a:solidFill>
                  <a:srgbClr val="45427E"/>
                </a:solidFill>
              </a:endParaRPr>
            </a:p>
          </p:txBody>
        </p:sp>
        <p:sp>
          <p:nvSpPr>
            <p:cNvPr id="16" name="Freeform 15"/>
            <p:cNvSpPr/>
            <p:nvPr/>
          </p:nvSpPr>
          <p:spPr>
            <a:xfrm flipH="1">
              <a:off x="9050276" y="4251214"/>
              <a:ext cx="1162575" cy="868832"/>
            </a:xfrm>
            <a:custGeom>
              <a:avLst/>
              <a:gdLst>
                <a:gd name="connsiteX0" fmla="*/ 144834 w 1162575"/>
                <a:gd name="connsiteY0" fmla="*/ 0 h 868832"/>
                <a:gd name="connsiteX1" fmla="*/ 1017741 w 1162575"/>
                <a:gd name="connsiteY1" fmla="*/ 0 h 868832"/>
                <a:gd name="connsiteX2" fmla="*/ 1162575 w 1162575"/>
                <a:gd name="connsiteY2" fmla="*/ 144834 h 868832"/>
                <a:gd name="connsiteX3" fmla="*/ 1162575 w 1162575"/>
                <a:gd name="connsiteY3" fmla="*/ 868832 h 868832"/>
                <a:gd name="connsiteX4" fmla="*/ 1162575 w 1162575"/>
                <a:gd name="connsiteY4" fmla="*/ 868832 h 868832"/>
                <a:gd name="connsiteX5" fmla="*/ 0 w 1162575"/>
                <a:gd name="connsiteY5" fmla="*/ 868832 h 868832"/>
                <a:gd name="connsiteX6" fmla="*/ 0 w 1162575"/>
                <a:gd name="connsiteY6" fmla="*/ 868832 h 868832"/>
                <a:gd name="connsiteX7" fmla="*/ 0 w 1162575"/>
                <a:gd name="connsiteY7" fmla="*/ 144834 h 868832"/>
                <a:gd name="connsiteX8" fmla="*/ 144834 w 1162575"/>
                <a:gd name="connsiteY8" fmla="*/ 0 h 86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 h="868832">
                  <a:moveTo>
                    <a:pt x="144834" y="0"/>
                  </a:moveTo>
                  <a:lnTo>
                    <a:pt x="1017741" y="0"/>
                  </a:lnTo>
                  <a:cubicBezTo>
                    <a:pt x="1097731" y="0"/>
                    <a:pt x="1162575" y="64844"/>
                    <a:pt x="1162575" y="144834"/>
                  </a:cubicBezTo>
                  <a:lnTo>
                    <a:pt x="1162575" y="868832"/>
                  </a:lnTo>
                  <a:lnTo>
                    <a:pt x="1162575" y="868832"/>
                  </a:lnTo>
                  <a:lnTo>
                    <a:pt x="0" y="868832"/>
                  </a:lnTo>
                  <a:lnTo>
                    <a:pt x="0" y="868832"/>
                  </a:lnTo>
                  <a:lnTo>
                    <a:pt x="0" y="144834"/>
                  </a:lnTo>
                  <a:cubicBezTo>
                    <a:pt x="0" y="64844"/>
                    <a:pt x="64844" y="0"/>
                    <a:pt x="144834" y="0"/>
                  </a:cubicBezTo>
                  <a:close/>
                </a:path>
              </a:pathLst>
            </a:custGeom>
            <a:solidFill>
              <a:srgbClr val="45427E"/>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281" tIns="65281" rIns="65281" bIns="22860" numCol="1" spcCol="1270" anchor="ctr" anchorCtr="0">
              <a:noAutofit/>
            </a:bodyPr>
            <a:lstStyle/>
            <a:p>
              <a:pPr lvl="0" algn="ctr" defTabSz="533400" rtl="0">
                <a:lnSpc>
                  <a:spcPct val="90000"/>
                </a:lnSpc>
                <a:spcBef>
                  <a:spcPct val="0"/>
                </a:spcBef>
                <a:spcAft>
                  <a:spcPct val="35000"/>
                </a:spcAft>
              </a:pPr>
              <a:r>
                <a:rPr lang="en-US" sz="1200" b="1" kern="1200" dirty="0">
                  <a:solidFill>
                    <a:srgbClr val="24D2C8"/>
                  </a:solidFill>
                </a:rPr>
                <a:t>ESTIMATED FACULTY SALARY COST SAVINGS</a:t>
              </a:r>
            </a:p>
          </p:txBody>
        </p:sp>
        <p:sp>
          <p:nvSpPr>
            <p:cNvPr id="17" name="Freeform 16"/>
            <p:cNvSpPr/>
            <p:nvPr/>
          </p:nvSpPr>
          <p:spPr>
            <a:xfrm>
              <a:off x="10018976" y="5402440"/>
              <a:ext cx="2100882" cy="698026"/>
            </a:xfrm>
            <a:custGeom>
              <a:avLst/>
              <a:gdLst>
                <a:gd name="connsiteX0" fmla="*/ 0 w 2100882"/>
                <a:gd name="connsiteY0" fmla="*/ 0 h 698026"/>
                <a:gd name="connsiteX1" fmla="*/ 2100882 w 2100882"/>
                <a:gd name="connsiteY1" fmla="*/ 0 h 698026"/>
                <a:gd name="connsiteX2" fmla="*/ 2100882 w 2100882"/>
                <a:gd name="connsiteY2" fmla="*/ 698026 h 698026"/>
                <a:gd name="connsiteX3" fmla="*/ 0 w 2100882"/>
                <a:gd name="connsiteY3" fmla="*/ 698026 h 698026"/>
                <a:gd name="connsiteX4" fmla="*/ 0 w 2100882"/>
                <a:gd name="connsiteY4" fmla="*/ 0 h 69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882" h="698026">
                  <a:moveTo>
                    <a:pt x="0" y="0"/>
                  </a:moveTo>
                  <a:lnTo>
                    <a:pt x="2100882" y="0"/>
                  </a:lnTo>
                  <a:lnTo>
                    <a:pt x="2100882" y="698026"/>
                  </a:lnTo>
                  <a:lnTo>
                    <a:pt x="0" y="698026"/>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1600200" rtl="0">
                <a:lnSpc>
                  <a:spcPct val="90000"/>
                </a:lnSpc>
                <a:spcBef>
                  <a:spcPct val="0"/>
                </a:spcBef>
                <a:spcAft>
                  <a:spcPct val="35000"/>
                </a:spcAft>
              </a:pPr>
              <a:endParaRPr lang="en-US" sz="3600" kern="1200" dirty="0">
                <a:solidFill>
                  <a:srgbClr val="45427E"/>
                </a:solidFill>
              </a:endParaRPr>
            </a:p>
          </p:txBody>
        </p:sp>
        <p:sp>
          <p:nvSpPr>
            <p:cNvPr id="18" name="Freeform 17"/>
            <p:cNvSpPr/>
            <p:nvPr/>
          </p:nvSpPr>
          <p:spPr>
            <a:xfrm>
              <a:off x="9048081" y="5154949"/>
              <a:ext cx="1171351" cy="930706"/>
            </a:xfrm>
            <a:custGeom>
              <a:avLst/>
              <a:gdLst>
                <a:gd name="connsiteX0" fmla="*/ 155149 w 1171351"/>
                <a:gd name="connsiteY0" fmla="*/ 0 h 930706"/>
                <a:gd name="connsiteX1" fmla="*/ 1016202 w 1171351"/>
                <a:gd name="connsiteY1" fmla="*/ 0 h 930706"/>
                <a:gd name="connsiteX2" fmla="*/ 1171351 w 1171351"/>
                <a:gd name="connsiteY2" fmla="*/ 155149 h 930706"/>
                <a:gd name="connsiteX3" fmla="*/ 1171351 w 1171351"/>
                <a:gd name="connsiteY3" fmla="*/ 930706 h 930706"/>
                <a:gd name="connsiteX4" fmla="*/ 1171351 w 1171351"/>
                <a:gd name="connsiteY4" fmla="*/ 930706 h 930706"/>
                <a:gd name="connsiteX5" fmla="*/ 0 w 1171351"/>
                <a:gd name="connsiteY5" fmla="*/ 930706 h 930706"/>
                <a:gd name="connsiteX6" fmla="*/ 0 w 1171351"/>
                <a:gd name="connsiteY6" fmla="*/ 930706 h 930706"/>
                <a:gd name="connsiteX7" fmla="*/ 0 w 1171351"/>
                <a:gd name="connsiteY7" fmla="*/ 155149 h 930706"/>
                <a:gd name="connsiteX8" fmla="*/ 155149 w 1171351"/>
                <a:gd name="connsiteY8" fmla="*/ 0 h 93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51" h="930706">
                  <a:moveTo>
                    <a:pt x="155149" y="0"/>
                  </a:moveTo>
                  <a:lnTo>
                    <a:pt x="1016202" y="0"/>
                  </a:lnTo>
                  <a:cubicBezTo>
                    <a:pt x="1101888" y="0"/>
                    <a:pt x="1171351" y="69463"/>
                    <a:pt x="1171351" y="155149"/>
                  </a:cubicBezTo>
                  <a:lnTo>
                    <a:pt x="1171351" y="930706"/>
                  </a:lnTo>
                  <a:lnTo>
                    <a:pt x="1171351" y="930706"/>
                  </a:lnTo>
                  <a:lnTo>
                    <a:pt x="0" y="930706"/>
                  </a:lnTo>
                  <a:lnTo>
                    <a:pt x="0" y="930706"/>
                  </a:lnTo>
                  <a:lnTo>
                    <a:pt x="0" y="155149"/>
                  </a:lnTo>
                  <a:cubicBezTo>
                    <a:pt x="0" y="69463"/>
                    <a:pt x="69463" y="0"/>
                    <a:pt x="155149" y="0"/>
                  </a:cubicBezTo>
                  <a:close/>
                </a:path>
              </a:pathLst>
            </a:custGeom>
            <a:solidFill>
              <a:srgbClr val="45427E"/>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301" tIns="68301" rIns="68301" bIns="22860" numCol="1" spcCol="1270" anchor="ctr" anchorCtr="0">
              <a:noAutofit/>
            </a:bodyPr>
            <a:lstStyle/>
            <a:p>
              <a:pPr lvl="0" algn="ctr" defTabSz="511175" rtl="0">
                <a:lnSpc>
                  <a:spcPct val="90000"/>
                </a:lnSpc>
                <a:spcBef>
                  <a:spcPct val="0"/>
                </a:spcBef>
                <a:spcAft>
                  <a:spcPct val="35000"/>
                </a:spcAft>
              </a:pPr>
              <a:r>
                <a:rPr lang="en-US" sz="1150" b="1" kern="1200" dirty="0">
                  <a:solidFill>
                    <a:srgbClr val="24D2C8"/>
                  </a:solidFill>
                </a:rPr>
                <a:t>ESTIMATED COURSE DEVELOPMENT SAVINGS</a:t>
              </a:r>
            </a:p>
          </p:txBody>
        </p:sp>
        <p:sp>
          <p:nvSpPr>
            <p:cNvPr id="37" name="TextBox 36"/>
            <p:cNvSpPr txBox="1"/>
            <p:nvPr/>
          </p:nvSpPr>
          <p:spPr>
            <a:xfrm>
              <a:off x="10207609" y="4268571"/>
              <a:ext cx="1774180" cy="6994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lvl="0" algn="ctr" defTabSz="1333500" rtl="0">
                <a:lnSpc>
                  <a:spcPct val="90000"/>
                </a:lnSpc>
                <a:spcBef>
                  <a:spcPct val="0"/>
                </a:spcBef>
                <a:spcAft>
                  <a:spcPct val="35000"/>
                </a:spcAft>
              </a:pPr>
              <a:r>
                <a:rPr lang="en-US" sz="2800" kern="1200" dirty="0">
                  <a:solidFill>
                    <a:srgbClr val="45427E"/>
                  </a:solidFill>
                </a:rPr>
                <a:t>$</a:t>
              </a:r>
              <a:r>
                <a:rPr lang="en-US" sz="2800" dirty="0">
                  <a:solidFill>
                    <a:srgbClr val="45427E"/>
                  </a:solidFill>
                </a:rPr>
                <a:t>1,033</a:t>
              </a:r>
              <a:r>
                <a:rPr lang="en-US" sz="2800" kern="1200" dirty="0">
                  <a:solidFill>
                    <a:srgbClr val="45427E"/>
                  </a:solidFill>
                </a:rPr>
                <a:t>,200</a:t>
              </a:r>
              <a:r>
                <a:rPr lang="en-US" sz="3000" kern="1200" dirty="0">
                  <a:solidFill>
                    <a:srgbClr val="45427E"/>
                  </a:solidFill>
                </a:rPr>
                <a:t/>
              </a:r>
              <a:br>
                <a:rPr lang="en-US" sz="3000" kern="1200" dirty="0">
                  <a:solidFill>
                    <a:srgbClr val="45427E"/>
                  </a:solidFill>
                </a:rPr>
              </a:br>
              <a:r>
                <a:rPr lang="en-US" sz="1600" kern="1200" dirty="0">
                  <a:solidFill>
                    <a:srgbClr val="45427E"/>
                  </a:solidFill>
                </a:rPr>
                <a:t>@ $15,900 EACH</a:t>
              </a:r>
            </a:p>
          </p:txBody>
        </p:sp>
        <p:sp>
          <p:nvSpPr>
            <p:cNvPr id="38" name="TextBox 37"/>
            <p:cNvSpPr txBox="1"/>
            <p:nvPr/>
          </p:nvSpPr>
          <p:spPr>
            <a:xfrm>
              <a:off x="10193987" y="5225931"/>
              <a:ext cx="1801425" cy="7538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lvl="0" algn="ctr" defTabSz="1333500" rtl="0">
                <a:lnSpc>
                  <a:spcPct val="90000"/>
                </a:lnSpc>
                <a:spcBef>
                  <a:spcPct val="0"/>
                </a:spcBef>
                <a:spcAft>
                  <a:spcPct val="35000"/>
                </a:spcAft>
              </a:pPr>
              <a:r>
                <a:rPr lang="en-US" sz="2800" kern="1200" dirty="0">
                  <a:solidFill>
                    <a:srgbClr val="45427E"/>
                  </a:solidFill>
                </a:rPr>
                <a:t>$</a:t>
              </a:r>
              <a:r>
                <a:rPr lang="en-US" sz="2800" dirty="0">
                  <a:solidFill>
                    <a:srgbClr val="45427E"/>
                  </a:solidFill>
                </a:rPr>
                <a:t>445,200</a:t>
              </a:r>
              <a:r>
                <a:rPr lang="en-US" sz="2800" kern="1200" dirty="0">
                  <a:solidFill>
                    <a:srgbClr val="45427E"/>
                  </a:solidFill>
                </a:rPr>
                <a:t/>
              </a:r>
              <a:br>
                <a:rPr lang="en-US" sz="2800" kern="1200" dirty="0">
                  <a:solidFill>
                    <a:srgbClr val="45427E"/>
                  </a:solidFill>
                </a:rPr>
              </a:br>
              <a:r>
                <a:rPr lang="en-US" sz="1600" kern="1200" dirty="0">
                  <a:solidFill>
                    <a:srgbClr val="45427E"/>
                  </a:solidFill>
                </a:rPr>
                <a:t>@6,900 EACH</a:t>
              </a:r>
            </a:p>
          </p:txBody>
        </p:sp>
      </p:grpSp>
    </p:spTree>
    <p:extLst>
      <p:ext uri="{BB962C8B-B14F-4D97-AF65-F5344CB8AC3E}">
        <p14:creationId xmlns:p14="http://schemas.microsoft.com/office/powerpoint/2010/main" val="4149559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9D598B-0498-4569-931F-068362F8A476}"/>
              </a:ext>
            </a:extLst>
          </p:cNvPr>
          <p:cNvSpPr>
            <a:spLocks noGrp="1"/>
          </p:cNvSpPr>
          <p:nvPr>
            <p:ph idx="13"/>
          </p:nvPr>
        </p:nvSpPr>
        <p:spPr/>
        <p:txBody>
          <a:bodyPr>
            <a:normAutofit/>
          </a:bodyPr>
          <a:lstStyle/>
          <a:p>
            <a:pPr marL="0" indent="0">
              <a:buNone/>
            </a:pPr>
            <a:r>
              <a:rPr lang="en-US" b="1" dirty="0">
                <a:solidFill>
                  <a:schemeClr val="accent1"/>
                </a:solidFill>
                <a:latin typeface="Jokerman" panose="04090605060D06020702" pitchFamily="82" charset="0"/>
              </a:rPr>
              <a:t>What about costs! ? </a:t>
            </a:r>
          </a:p>
          <a:p>
            <a:pPr marL="0" indent="0">
              <a:buNone/>
            </a:pPr>
            <a:endParaRPr lang="en-US" dirty="0"/>
          </a:p>
          <a:p>
            <a:pPr marL="0" marR="0" indent="0" algn="l">
              <a:spcBef>
                <a:spcPts val="0"/>
              </a:spcBef>
              <a:spcAft>
                <a:spcPts val="0"/>
              </a:spcAft>
              <a:buNone/>
            </a:pPr>
            <a:r>
              <a:rPr lang="en-US" sz="1800" b="0" i="0" dirty="0">
                <a:solidFill>
                  <a:srgbClr val="1F497D"/>
                </a:solidFill>
                <a:effectLst/>
                <a:latin typeface="Times New Roman" panose="02020603050405020304" pitchFamily="18" charset="0"/>
              </a:rPr>
              <a:t> </a:t>
            </a:r>
            <a:r>
              <a:rPr lang="en-US" sz="3600" b="0" i="0" dirty="0">
                <a:solidFill>
                  <a:srgbClr val="1F497D"/>
                </a:solidFill>
                <a:effectLst/>
                <a:latin typeface="Jokerman" panose="04090605060D06020702" pitchFamily="82" charset="0"/>
              </a:rPr>
              <a:t>   </a:t>
            </a:r>
            <a:r>
              <a:rPr lang="en-US" sz="3600" dirty="0">
                <a:solidFill>
                  <a:srgbClr val="1F497D"/>
                </a:solidFill>
                <a:latin typeface="Jokerman" panose="04090605060D06020702" pitchFamily="82" charset="0"/>
              </a:rPr>
              <a:t>What are some s</a:t>
            </a:r>
            <a:r>
              <a:rPr lang="en-US" sz="3600" b="0" i="0" dirty="0">
                <a:solidFill>
                  <a:srgbClr val="1F497D"/>
                </a:solidFill>
                <a:effectLst/>
                <a:latin typeface="Jokerman" panose="04090605060D06020702" pitchFamily="82" charset="0"/>
              </a:rPr>
              <a:t>trategies  your faculty group or institutions  have used to bring about  </a:t>
            </a:r>
            <a:r>
              <a:rPr lang="en-US" sz="3600" dirty="0">
                <a:solidFill>
                  <a:srgbClr val="1F497D"/>
                </a:solidFill>
                <a:latin typeface="Jokerman" panose="04090605060D06020702" pitchFamily="82" charset="0"/>
              </a:rPr>
              <a:t>c</a:t>
            </a:r>
            <a:r>
              <a:rPr lang="en-US" sz="3600" b="0" i="0" dirty="0">
                <a:solidFill>
                  <a:srgbClr val="1F497D"/>
                </a:solidFill>
                <a:effectLst/>
                <a:latin typeface="Jokerman" panose="04090605060D06020702" pitchFamily="82" charset="0"/>
              </a:rPr>
              <a:t>ost </a:t>
            </a:r>
            <a:r>
              <a:rPr lang="en-US" sz="3600" dirty="0">
                <a:solidFill>
                  <a:srgbClr val="1F497D"/>
                </a:solidFill>
                <a:latin typeface="Jokerman" panose="04090605060D06020702" pitchFamily="82" charset="0"/>
              </a:rPr>
              <a:t>sa</a:t>
            </a:r>
            <a:r>
              <a:rPr lang="en-US" sz="3600" b="0" i="0" dirty="0">
                <a:solidFill>
                  <a:srgbClr val="1F497D"/>
                </a:solidFill>
                <a:effectLst/>
                <a:latin typeface="Jokerman" panose="04090605060D06020702" pitchFamily="82" charset="0"/>
              </a:rPr>
              <a:t>vings ?</a:t>
            </a:r>
            <a:endParaRPr lang="en-US" sz="3600" b="0" i="0" dirty="0">
              <a:solidFill>
                <a:srgbClr val="500050"/>
              </a:solidFill>
              <a:effectLst/>
              <a:latin typeface="Jokerman" panose="04090605060D06020702" pitchFamily="82" charset="0"/>
            </a:endParaRPr>
          </a:p>
          <a:p>
            <a:pPr marL="0" indent="0">
              <a:buNone/>
            </a:pPr>
            <a:endParaRPr lang="en-US" dirty="0"/>
          </a:p>
        </p:txBody>
      </p:sp>
    </p:spTree>
    <p:extLst>
      <p:ext uri="{BB962C8B-B14F-4D97-AF65-F5344CB8AC3E}">
        <p14:creationId xmlns:p14="http://schemas.microsoft.com/office/powerpoint/2010/main" val="1498264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79375"/>
            <a:ext cx="10515600" cy="997345"/>
          </a:xfrm>
        </p:spPr>
        <p:txBody>
          <a:bodyPr/>
          <a:lstStyle/>
          <a:p>
            <a:r>
              <a:rPr lang="en-US" dirty="0">
                <a:solidFill>
                  <a:srgbClr val="45427E"/>
                </a:solidFill>
                <a:latin typeface="Arial" panose="020B0604020202020204" pitchFamily="34" charset="0"/>
                <a:cs typeface="Arial" panose="020B0604020202020204" pitchFamily="34" charset="0"/>
              </a:rPr>
              <a:t>Course Offerings</a:t>
            </a:r>
          </a:p>
        </p:txBody>
      </p:sp>
      <p:sp>
        <p:nvSpPr>
          <p:cNvPr id="6" name="Rectangle 5"/>
          <p:cNvSpPr/>
          <p:nvPr/>
        </p:nvSpPr>
        <p:spPr>
          <a:xfrm>
            <a:off x="6743475" y="372696"/>
            <a:ext cx="5040923" cy="800219"/>
          </a:xfrm>
          <a:prstGeom prst="rect">
            <a:avLst/>
          </a:prstGeom>
        </p:spPr>
        <p:txBody>
          <a:bodyPr wrap="square">
            <a:spAutoFit/>
          </a:bodyPr>
          <a:lstStyle/>
          <a:p>
            <a:pPr lvl="0"/>
            <a:r>
              <a:rPr lang="en-US" sz="2300" b="1" dirty="0">
                <a:solidFill>
                  <a:srgbClr val="FD9827"/>
                </a:solidFill>
                <a:latin typeface="Arial" panose="020B0604020202020204" pitchFamily="34" charset="0"/>
                <a:cs typeface="Arial" panose="020B0604020202020204" pitchFamily="34" charset="0"/>
              </a:rPr>
              <a:t>GROWTH OVER TIME</a:t>
            </a:r>
          </a:p>
          <a:p>
            <a:pPr lvl="0"/>
            <a:r>
              <a:rPr lang="en-US" sz="2300" dirty="0">
                <a:solidFill>
                  <a:srgbClr val="45427E"/>
                </a:solidFill>
                <a:latin typeface="Arial" panose="020B0604020202020204" pitchFamily="34" charset="0"/>
                <a:cs typeface="Arial" panose="020B0604020202020204" pitchFamily="34" charset="0"/>
              </a:rPr>
              <a:t>►25 to 85/Term    ►4 to 15 Clusters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7271" y="1172914"/>
            <a:ext cx="4375656" cy="56626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8241" y="1172915"/>
            <a:ext cx="4382627" cy="5671635"/>
          </a:xfrm>
          <a:prstGeom prst="rect">
            <a:avLst/>
          </a:prstGeom>
        </p:spPr>
      </p:pic>
    </p:spTree>
    <p:extLst>
      <p:ext uri="{BB962C8B-B14F-4D97-AF65-F5344CB8AC3E}">
        <p14:creationId xmlns:p14="http://schemas.microsoft.com/office/powerpoint/2010/main" val="750339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432B5F-60A8-4257-AFA8-552CC7F7B829}"/>
              </a:ext>
            </a:extLst>
          </p:cNvPr>
          <p:cNvSpPr>
            <a:spLocks noGrp="1"/>
          </p:cNvSpPr>
          <p:nvPr>
            <p:ph idx="13"/>
          </p:nvPr>
        </p:nvSpPr>
        <p:spPr>
          <a:xfrm>
            <a:off x="1939922" y="2500998"/>
            <a:ext cx="9614727" cy="2096881"/>
          </a:xfrm>
        </p:spPr>
        <p:txBody>
          <a:bodyPr>
            <a:normAutofit/>
          </a:bodyPr>
          <a:lstStyle/>
          <a:p>
            <a:pPr marL="0" indent="0">
              <a:buNone/>
            </a:pPr>
            <a:r>
              <a:rPr lang="en-US" b="1" i="1" dirty="0"/>
              <a:t>Neither the planner(s) or presenter (s) indicated that they have any real or perceived vested interest that relate to this presentation.  </a:t>
            </a:r>
          </a:p>
        </p:txBody>
      </p:sp>
      <p:sp>
        <p:nvSpPr>
          <p:cNvPr id="3" name="Title 1"/>
          <p:cNvSpPr txBox="1">
            <a:spLocks/>
          </p:cNvSpPr>
          <p:nvPr/>
        </p:nvSpPr>
        <p:spPr>
          <a:xfrm>
            <a:off x="1769739" y="397275"/>
            <a:ext cx="10171422" cy="1042506"/>
          </a:xfrm>
          <a:prstGeom prst="rect">
            <a:avLst/>
          </a:prstGeom>
        </p:spPr>
        <p:txBody>
          <a:bodyPr/>
          <a:lst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a:lstStyle>
          <a:p>
            <a:r>
              <a:rPr lang="en-US" dirty="0"/>
              <a:t>Conflicts of Interest and Disclosures:</a:t>
            </a:r>
          </a:p>
        </p:txBody>
      </p:sp>
    </p:spTree>
    <p:extLst>
      <p:ext uri="{BB962C8B-B14F-4D97-AF65-F5344CB8AC3E}">
        <p14:creationId xmlns:p14="http://schemas.microsoft.com/office/powerpoint/2010/main" val="2169144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985708" y="1298558"/>
            <a:ext cx="9831154" cy="5051312"/>
          </a:xfrm>
        </p:spPr>
        <p:txBody>
          <a:bodyPr>
            <a:normAutofit fontScale="62500" lnSpcReduction="20000"/>
          </a:bodyPr>
          <a:lstStyle/>
          <a:p>
            <a:pPr marL="514350" lvl="0" indent="-514350">
              <a:buFont typeface="+mj-lt"/>
              <a:buAutoNum type="arabicPeriod"/>
            </a:pPr>
            <a:r>
              <a:rPr lang="en-US" dirty="0"/>
              <a:t>Advance Nursing Practice</a:t>
            </a:r>
            <a:r>
              <a:rPr lang="en-US" b="1" dirty="0"/>
              <a:t>*</a:t>
            </a:r>
            <a:endParaRPr lang="en-US" dirty="0"/>
          </a:p>
          <a:p>
            <a:pPr marL="514350" lvl="0" indent="-514350">
              <a:buFont typeface="+mj-lt"/>
              <a:buAutoNum type="arabicPeriod"/>
            </a:pPr>
            <a:r>
              <a:rPr lang="en-US" dirty="0"/>
              <a:t>Children, Parents and Family</a:t>
            </a:r>
          </a:p>
          <a:p>
            <a:pPr marL="514350" lvl="0" indent="-514350">
              <a:buFont typeface="+mj-lt"/>
              <a:buAutoNum type="arabicPeriod"/>
            </a:pPr>
            <a:r>
              <a:rPr lang="en-US" dirty="0"/>
              <a:t>Chronic and Disabling Conditions and Palliative Care </a:t>
            </a:r>
          </a:p>
          <a:p>
            <a:pPr marL="514350" lvl="0" indent="-514350">
              <a:buFont typeface="+mj-lt"/>
              <a:buAutoNum type="arabicPeriod"/>
            </a:pPr>
            <a:r>
              <a:rPr lang="en-US" dirty="0"/>
              <a:t>Diverse and Vulnerable Populations</a:t>
            </a:r>
          </a:p>
          <a:p>
            <a:pPr marL="514350" lvl="0" indent="-514350">
              <a:buFont typeface="+mj-lt"/>
              <a:buAutoNum type="arabicPeriod"/>
            </a:pPr>
            <a:r>
              <a:rPr lang="en-US" dirty="0"/>
              <a:t>Ethics*</a:t>
            </a:r>
          </a:p>
          <a:p>
            <a:pPr marL="514350" lvl="0" indent="-514350">
              <a:buFont typeface="+mj-lt"/>
              <a:buAutoNum type="arabicPeriod"/>
            </a:pPr>
            <a:r>
              <a:rPr lang="en-US" dirty="0" err="1"/>
              <a:t>Interprofessional</a:t>
            </a:r>
            <a:r>
              <a:rPr lang="en-US" dirty="0"/>
              <a:t> Collaboration*</a:t>
            </a:r>
          </a:p>
          <a:p>
            <a:pPr marL="514350" lvl="0" indent="-514350">
              <a:buFont typeface="+mj-lt"/>
              <a:buAutoNum type="arabicPeriod"/>
            </a:pPr>
            <a:r>
              <a:rPr lang="en-US" dirty="0"/>
              <a:t>Gerontology and Geriatric Nursing</a:t>
            </a:r>
          </a:p>
          <a:p>
            <a:pPr marL="514350" lvl="0" indent="-514350">
              <a:buFont typeface="+mj-lt"/>
              <a:buAutoNum type="arabicPeriod"/>
            </a:pPr>
            <a:r>
              <a:rPr lang="en-US" dirty="0"/>
              <a:t>Non-Nursing Courses </a:t>
            </a:r>
          </a:p>
          <a:p>
            <a:pPr marL="514350" lvl="0" indent="-514350">
              <a:buFont typeface="+mj-lt"/>
              <a:buAutoNum type="arabicPeriod"/>
            </a:pPr>
            <a:r>
              <a:rPr lang="en-US" dirty="0"/>
              <a:t>Nursing Education</a:t>
            </a:r>
          </a:p>
          <a:p>
            <a:pPr marL="514350" lvl="0" indent="-514350">
              <a:buFont typeface="+mj-lt"/>
              <a:buAutoNum type="arabicPeriod"/>
            </a:pPr>
            <a:r>
              <a:rPr lang="en-US" dirty="0"/>
              <a:t>Nursing Knowledge Development: Theory, Philosophy, and Science</a:t>
            </a:r>
          </a:p>
          <a:p>
            <a:pPr marL="514350" lvl="0" indent="-514350">
              <a:buFont typeface="+mj-lt"/>
              <a:buAutoNum type="arabicPeriod"/>
            </a:pPr>
            <a:r>
              <a:rPr lang="en-US" dirty="0"/>
              <a:t>Research Methodology (Mixed Methods, Qualitative and Quantitative Research Methods)</a:t>
            </a:r>
          </a:p>
          <a:p>
            <a:pPr marL="514350" lvl="0" indent="-514350">
              <a:buFont typeface="+mj-lt"/>
              <a:buAutoNum type="arabicPeriod"/>
            </a:pPr>
            <a:r>
              <a:rPr lang="en-US" dirty="0"/>
              <a:t>Scientific Underpinnings for Advanced Nursing Practice*</a:t>
            </a:r>
          </a:p>
          <a:p>
            <a:pPr marL="514350" lvl="0" indent="-514350">
              <a:buFont typeface="+mj-lt"/>
              <a:buAutoNum type="arabicPeriod"/>
            </a:pPr>
            <a:r>
              <a:rPr lang="en-US" dirty="0"/>
              <a:t>Scholarship and Writing </a:t>
            </a:r>
          </a:p>
          <a:p>
            <a:pPr marL="514350" lvl="0" indent="-514350">
              <a:buFont typeface="+mj-lt"/>
              <a:buAutoNum type="arabicPeriod"/>
            </a:pPr>
            <a:r>
              <a:rPr lang="en-US" dirty="0"/>
              <a:t>Special Topics                                      </a:t>
            </a:r>
          </a:p>
          <a:p>
            <a:pPr marL="514350" lvl="0" indent="-514350">
              <a:buFont typeface="+mj-lt"/>
              <a:buAutoNum type="arabicPeriod"/>
            </a:pPr>
            <a:r>
              <a:rPr lang="en-US" dirty="0"/>
              <a:t>Systems, Leadership, Informatics and Policy</a:t>
            </a:r>
          </a:p>
          <a:p>
            <a:endParaRPr lang="en-US" dirty="0"/>
          </a:p>
        </p:txBody>
      </p:sp>
      <p:sp>
        <p:nvSpPr>
          <p:cNvPr id="3" name="Title 1"/>
          <p:cNvSpPr txBox="1">
            <a:spLocks/>
          </p:cNvSpPr>
          <p:nvPr/>
        </p:nvSpPr>
        <p:spPr>
          <a:xfrm>
            <a:off x="1676400" y="79375"/>
            <a:ext cx="10515600" cy="997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a:lstStyle>
          <a:p>
            <a:r>
              <a:rPr lang="en-US" dirty="0"/>
              <a:t>Current Clusters/Areas of Study</a:t>
            </a:r>
          </a:p>
        </p:txBody>
      </p:sp>
      <p:sp>
        <p:nvSpPr>
          <p:cNvPr id="4" name="TextBox 3"/>
          <p:cNvSpPr txBox="1"/>
          <p:nvPr/>
        </p:nvSpPr>
        <p:spPr>
          <a:xfrm>
            <a:off x="9144000" y="6157320"/>
            <a:ext cx="2337401" cy="276999"/>
          </a:xfrm>
          <a:prstGeom prst="rect">
            <a:avLst/>
          </a:prstGeom>
          <a:noFill/>
        </p:spPr>
        <p:txBody>
          <a:bodyPr wrap="square" rtlCol="0">
            <a:spAutoFit/>
          </a:bodyPr>
          <a:lstStyle/>
          <a:p>
            <a:r>
              <a:rPr lang="en-US" sz="1200" i="1" dirty="0">
                <a:solidFill>
                  <a:srgbClr val="45427E"/>
                </a:solidFill>
                <a:latin typeface="Arial" panose="020B0604020202020204" pitchFamily="34" charset="0"/>
                <a:cs typeface="Arial" panose="020B0604020202020204" pitchFamily="34" charset="0"/>
              </a:rPr>
              <a:t>*DNP Specific Descriptions</a:t>
            </a:r>
          </a:p>
        </p:txBody>
      </p:sp>
    </p:spTree>
    <p:extLst>
      <p:ext uri="{BB962C8B-B14F-4D97-AF65-F5344CB8AC3E}">
        <p14:creationId xmlns:p14="http://schemas.microsoft.com/office/powerpoint/2010/main" val="4178488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ol&#10;&#10;Description automatically generated">
            <a:extLst>
              <a:ext uri="{FF2B5EF4-FFF2-40B4-BE49-F238E27FC236}">
                <a16:creationId xmlns:a16="http://schemas.microsoft.com/office/drawing/2014/main" id="{7C28FC86-D31B-4198-B885-0BAD8692A9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849647" y="1688737"/>
            <a:ext cx="3610111" cy="3472962"/>
          </a:xfrm>
          <a:prstGeom prst="rect">
            <a:avLst/>
          </a:prstGeom>
        </p:spPr>
      </p:pic>
      <p:sp>
        <p:nvSpPr>
          <p:cNvPr id="2" name="Content Placeholder 1">
            <a:extLst>
              <a:ext uri="{FF2B5EF4-FFF2-40B4-BE49-F238E27FC236}">
                <a16:creationId xmlns:a16="http://schemas.microsoft.com/office/drawing/2014/main" id="{69F4CD19-9582-409D-8546-52184E57947D}"/>
              </a:ext>
            </a:extLst>
          </p:cNvPr>
          <p:cNvSpPr>
            <a:spLocks noGrp="1"/>
          </p:cNvSpPr>
          <p:nvPr>
            <p:ph idx="13"/>
          </p:nvPr>
        </p:nvSpPr>
        <p:spPr/>
        <p:txBody>
          <a:bodyPr>
            <a:normAutofit/>
          </a:bodyPr>
          <a:lstStyle/>
          <a:p>
            <a:r>
              <a:rPr lang="en-US" sz="3200" dirty="0"/>
              <a:t>For each university</a:t>
            </a:r>
          </a:p>
          <a:p>
            <a:r>
              <a:rPr lang="en-US" sz="3200" dirty="0"/>
              <a:t>For the individual student</a:t>
            </a:r>
          </a:p>
          <a:p>
            <a:r>
              <a:rPr lang="en-US" sz="3200" dirty="0"/>
              <a:t>For the organizational framework</a:t>
            </a:r>
            <a:br>
              <a:rPr lang="en-US" sz="3200" dirty="0"/>
            </a:br>
            <a:r>
              <a:rPr lang="en-US" sz="3200" dirty="0"/>
              <a:t>For nursing education</a:t>
            </a:r>
          </a:p>
          <a:p>
            <a:pPr marL="0" indent="0">
              <a:buNone/>
            </a:pPr>
            <a:endParaRPr lang="en-US" dirty="0"/>
          </a:p>
        </p:txBody>
      </p:sp>
      <p:sp>
        <p:nvSpPr>
          <p:cNvPr id="5" name="TextBox 4">
            <a:extLst>
              <a:ext uri="{FF2B5EF4-FFF2-40B4-BE49-F238E27FC236}">
                <a16:creationId xmlns:a16="http://schemas.microsoft.com/office/drawing/2014/main" id="{51260323-A206-4DC8-B2BD-182027B07B35}"/>
              </a:ext>
            </a:extLst>
          </p:cNvPr>
          <p:cNvSpPr txBox="1"/>
          <p:nvPr/>
        </p:nvSpPr>
        <p:spPr>
          <a:xfrm>
            <a:off x="9819954" y="6218467"/>
            <a:ext cx="1720964" cy="338554"/>
          </a:xfrm>
          <a:prstGeom prst="rect">
            <a:avLst/>
          </a:prstGeom>
          <a:noFill/>
        </p:spPr>
        <p:txBody>
          <a:bodyPr wrap="square" rtlCol="0">
            <a:spAutoFit/>
          </a:bodyPr>
          <a:lstStyle/>
          <a:p>
            <a:r>
              <a:rPr lang="en-US" sz="800" dirty="0">
                <a:solidFill>
                  <a:srgbClr val="45427E"/>
                </a:solidFill>
                <a:latin typeface="Arial" panose="020B0604020202020204" pitchFamily="34" charset="0"/>
                <a:cs typeface="Arial" panose="020B0604020202020204" pitchFamily="34" charset="0"/>
                <a:hlinkClick r:id="rId3" tooltip="http://grantgoddess.blogspot.com/2010/05/distinguish-implementation-objectives.html"/>
              </a:rPr>
              <a:t>This Photo</a:t>
            </a:r>
            <a:r>
              <a:rPr lang="en-US" sz="800" dirty="0">
                <a:solidFill>
                  <a:srgbClr val="45427E"/>
                </a:solidFill>
                <a:latin typeface="Arial" panose="020B0604020202020204" pitchFamily="34" charset="0"/>
                <a:cs typeface="Arial" panose="020B0604020202020204" pitchFamily="34" charset="0"/>
              </a:rPr>
              <a:t> by Unknown Author is licensed under </a:t>
            </a:r>
            <a:r>
              <a:rPr lang="en-US" sz="800" dirty="0">
                <a:solidFill>
                  <a:srgbClr val="45427E"/>
                </a:solidFill>
                <a:latin typeface="Arial" panose="020B0604020202020204" pitchFamily="34" charset="0"/>
                <a:cs typeface="Arial" panose="020B0604020202020204" pitchFamily="34" charset="0"/>
                <a:hlinkClick r:id="rId4" tooltip="https://creativecommons.org/licenses/by-nc/3.0/"/>
              </a:rPr>
              <a:t>CC BY-NC</a:t>
            </a:r>
            <a:endParaRPr lang="en-US" sz="800" dirty="0">
              <a:solidFill>
                <a:srgbClr val="45427E"/>
              </a:solidFill>
              <a:latin typeface="Arial" panose="020B0604020202020204" pitchFamily="34" charset="0"/>
              <a:cs typeface="Arial" panose="020B0604020202020204" pitchFamily="34" charset="0"/>
            </a:endParaRPr>
          </a:p>
        </p:txBody>
      </p:sp>
      <p:sp>
        <p:nvSpPr>
          <p:cNvPr id="6" name="Title 1"/>
          <p:cNvSpPr txBox="1">
            <a:spLocks/>
          </p:cNvSpPr>
          <p:nvPr/>
        </p:nvSpPr>
        <p:spPr>
          <a:xfrm>
            <a:off x="1845031" y="393898"/>
            <a:ext cx="10171422" cy="1042506"/>
          </a:xfrm>
          <a:prstGeom prst="rect">
            <a:avLst/>
          </a:prstGeom>
        </p:spPr>
        <p:txBody>
          <a:bodyPr/>
          <a:lst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a:lstStyle>
          <a:p>
            <a:r>
              <a:rPr lang="en-US" dirty="0"/>
              <a:t>Measuring Outcomes </a:t>
            </a:r>
          </a:p>
        </p:txBody>
      </p:sp>
    </p:spTree>
    <p:extLst>
      <p:ext uri="{BB962C8B-B14F-4D97-AF65-F5344CB8AC3E}">
        <p14:creationId xmlns:p14="http://schemas.microsoft.com/office/powerpoint/2010/main" val="3189668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Enrollments</a:t>
            </a:r>
          </a:p>
        </p:txBody>
      </p:sp>
      <p:graphicFrame>
        <p:nvGraphicFramePr>
          <p:cNvPr id="5" name="Chart 4"/>
          <p:cNvGraphicFramePr>
            <a:graphicFrameLocks/>
          </p:cNvGraphicFramePr>
          <p:nvPr>
            <p:extLst>
              <p:ext uri="{D42A27DB-BD31-4B8C-83A1-F6EECF244321}">
                <p14:modId xmlns:p14="http://schemas.microsoft.com/office/powerpoint/2010/main" val="1566797325"/>
              </p:ext>
            </p:extLst>
          </p:nvPr>
        </p:nvGraphicFramePr>
        <p:xfrm>
          <a:off x="2469244" y="1218314"/>
          <a:ext cx="8296275" cy="4276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p:nvGraphicFramePr>
        <p:xfrm>
          <a:off x="1657350" y="5455499"/>
          <a:ext cx="10045426" cy="911114"/>
        </p:xfrm>
        <a:graphic>
          <a:graphicData uri="http://schemas.openxmlformats.org/drawingml/2006/table">
            <a:tbl>
              <a:tblPr>
                <a:tableStyleId>{073A0DAA-6AF3-43AB-8588-CEC1D06C72B9}</a:tableStyleId>
              </a:tblPr>
              <a:tblGrid>
                <a:gridCol w="898578">
                  <a:extLst>
                    <a:ext uri="{9D8B030D-6E8A-4147-A177-3AD203B41FA5}">
                      <a16:colId xmlns:a16="http://schemas.microsoft.com/office/drawing/2014/main" val="550923335"/>
                    </a:ext>
                  </a:extLst>
                </a:gridCol>
                <a:gridCol w="571678">
                  <a:extLst>
                    <a:ext uri="{9D8B030D-6E8A-4147-A177-3AD203B41FA5}">
                      <a16:colId xmlns:a16="http://schemas.microsoft.com/office/drawing/2014/main" val="830696259"/>
                    </a:ext>
                  </a:extLst>
                </a:gridCol>
                <a:gridCol w="571678">
                  <a:extLst>
                    <a:ext uri="{9D8B030D-6E8A-4147-A177-3AD203B41FA5}">
                      <a16:colId xmlns:a16="http://schemas.microsoft.com/office/drawing/2014/main" val="594697647"/>
                    </a:ext>
                  </a:extLst>
                </a:gridCol>
                <a:gridCol w="571678">
                  <a:extLst>
                    <a:ext uri="{9D8B030D-6E8A-4147-A177-3AD203B41FA5}">
                      <a16:colId xmlns:a16="http://schemas.microsoft.com/office/drawing/2014/main" val="2223783063"/>
                    </a:ext>
                  </a:extLst>
                </a:gridCol>
                <a:gridCol w="571678">
                  <a:extLst>
                    <a:ext uri="{9D8B030D-6E8A-4147-A177-3AD203B41FA5}">
                      <a16:colId xmlns:a16="http://schemas.microsoft.com/office/drawing/2014/main" val="3570644550"/>
                    </a:ext>
                  </a:extLst>
                </a:gridCol>
                <a:gridCol w="571678">
                  <a:extLst>
                    <a:ext uri="{9D8B030D-6E8A-4147-A177-3AD203B41FA5}">
                      <a16:colId xmlns:a16="http://schemas.microsoft.com/office/drawing/2014/main" val="2749020652"/>
                    </a:ext>
                  </a:extLst>
                </a:gridCol>
                <a:gridCol w="571678">
                  <a:extLst>
                    <a:ext uri="{9D8B030D-6E8A-4147-A177-3AD203B41FA5}">
                      <a16:colId xmlns:a16="http://schemas.microsoft.com/office/drawing/2014/main" val="981027583"/>
                    </a:ext>
                  </a:extLst>
                </a:gridCol>
                <a:gridCol w="571678">
                  <a:extLst>
                    <a:ext uri="{9D8B030D-6E8A-4147-A177-3AD203B41FA5}">
                      <a16:colId xmlns:a16="http://schemas.microsoft.com/office/drawing/2014/main" val="1397732492"/>
                    </a:ext>
                  </a:extLst>
                </a:gridCol>
                <a:gridCol w="571678">
                  <a:extLst>
                    <a:ext uri="{9D8B030D-6E8A-4147-A177-3AD203B41FA5}">
                      <a16:colId xmlns:a16="http://schemas.microsoft.com/office/drawing/2014/main" val="3815025455"/>
                    </a:ext>
                  </a:extLst>
                </a:gridCol>
                <a:gridCol w="571678">
                  <a:extLst>
                    <a:ext uri="{9D8B030D-6E8A-4147-A177-3AD203B41FA5}">
                      <a16:colId xmlns:a16="http://schemas.microsoft.com/office/drawing/2014/main" val="24934008"/>
                    </a:ext>
                  </a:extLst>
                </a:gridCol>
                <a:gridCol w="571678">
                  <a:extLst>
                    <a:ext uri="{9D8B030D-6E8A-4147-A177-3AD203B41FA5}">
                      <a16:colId xmlns:a16="http://schemas.microsoft.com/office/drawing/2014/main" val="3423065620"/>
                    </a:ext>
                  </a:extLst>
                </a:gridCol>
                <a:gridCol w="571678">
                  <a:extLst>
                    <a:ext uri="{9D8B030D-6E8A-4147-A177-3AD203B41FA5}">
                      <a16:colId xmlns:a16="http://schemas.microsoft.com/office/drawing/2014/main" val="2902044448"/>
                    </a:ext>
                  </a:extLst>
                </a:gridCol>
                <a:gridCol w="571678">
                  <a:extLst>
                    <a:ext uri="{9D8B030D-6E8A-4147-A177-3AD203B41FA5}">
                      <a16:colId xmlns:a16="http://schemas.microsoft.com/office/drawing/2014/main" val="65464097"/>
                    </a:ext>
                  </a:extLst>
                </a:gridCol>
                <a:gridCol w="571678">
                  <a:extLst>
                    <a:ext uri="{9D8B030D-6E8A-4147-A177-3AD203B41FA5}">
                      <a16:colId xmlns:a16="http://schemas.microsoft.com/office/drawing/2014/main" val="346531843"/>
                    </a:ext>
                  </a:extLst>
                </a:gridCol>
                <a:gridCol w="571678">
                  <a:extLst>
                    <a:ext uri="{9D8B030D-6E8A-4147-A177-3AD203B41FA5}">
                      <a16:colId xmlns:a16="http://schemas.microsoft.com/office/drawing/2014/main" val="4079740416"/>
                    </a:ext>
                  </a:extLst>
                </a:gridCol>
                <a:gridCol w="571678">
                  <a:extLst>
                    <a:ext uri="{9D8B030D-6E8A-4147-A177-3AD203B41FA5}">
                      <a16:colId xmlns:a16="http://schemas.microsoft.com/office/drawing/2014/main" val="3229630086"/>
                    </a:ext>
                  </a:extLst>
                </a:gridCol>
                <a:gridCol w="571678">
                  <a:extLst>
                    <a:ext uri="{9D8B030D-6E8A-4147-A177-3AD203B41FA5}">
                      <a16:colId xmlns:a16="http://schemas.microsoft.com/office/drawing/2014/main" val="1052637237"/>
                    </a:ext>
                  </a:extLst>
                </a:gridCol>
              </a:tblGrid>
              <a:tr h="178650">
                <a:tc>
                  <a:txBody>
                    <a:bodyPr/>
                    <a:lstStyle/>
                    <a:p>
                      <a:pPr algn="l" fontAlgn="b"/>
                      <a:r>
                        <a:rPr lang="en-US" sz="1000" b="1" u="none" strike="noStrike" baseline="0" dirty="0">
                          <a:solidFill>
                            <a:srgbClr val="45427E"/>
                          </a:solidFill>
                          <a:effectLst/>
                          <a:latin typeface="Arial" panose="020B0604020202020204" pitchFamily="34" charset="0"/>
                          <a:cs typeface="Arial" panose="020B0604020202020204" pitchFamily="34" charset="0"/>
                        </a:rPr>
                        <a:t> STUDENTS</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2006-07</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2007-08</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2008-09</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2009-10</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2010-11</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2011-12</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2012-13</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2013-14</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2014-15</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2015-16</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2016-17</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2017-18</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2018-19</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2019-20</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2020-21</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ctr" fontAlgn="b"/>
                      <a:r>
                        <a:rPr lang="en-US" sz="1000" b="1" u="none" strike="noStrike" baseline="0" dirty="0">
                          <a:solidFill>
                            <a:srgbClr val="45427E"/>
                          </a:solidFill>
                          <a:effectLst/>
                          <a:latin typeface="Arial" panose="020B0604020202020204" pitchFamily="34" charset="0"/>
                          <a:cs typeface="Arial" panose="020B0604020202020204" pitchFamily="34" charset="0"/>
                        </a:rPr>
                        <a:t>TOTAL</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extLst>
                  <a:ext uri="{0D108BD9-81ED-4DB2-BD59-A6C34878D82A}">
                    <a16:rowId xmlns:a16="http://schemas.microsoft.com/office/drawing/2014/main" val="4209926810"/>
                  </a:ext>
                </a:extLst>
              </a:tr>
              <a:tr h="178650">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PhD</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6</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18</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21</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49</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48</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59</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68</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64</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59</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56</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33</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43</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76</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38</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648</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extLst>
                  <a:ext uri="{0D108BD9-81ED-4DB2-BD59-A6C34878D82A}">
                    <a16:rowId xmlns:a16="http://schemas.microsoft.com/office/drawing/2014/main" val="2583745303"/>
                  </a:ext>
                </a:extLst>
              </a:tr>
              <a:tr h="178650">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DNP</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17</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20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36</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41</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20</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15</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24</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19</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a:solidFill>
                            <a:srgbClr val="45427E"/>
                          </a:solidFill>
                          <a:effectLst/>
                          <a:latin typeface="Arial" panose="020B0604020202020204" pitchFamily="34" charset="0"/>
                          <a:cs typeface="Arial" panose="020B0604020202020204" pitchFamily="34" charset="0"/>
                        </a:rPr>
                        <a:t>13</a:t>
                      </a:r>
                      <a:endParaRPr lang="en-US" sz="1000" b="0" i="0" u="none" strike="noStrike" baseline="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226</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extLst>
                  <a:ext uri="{0D108BD9-81ED-4DB2-BD59-A6C34878D82A}">
                    <a16:rowId xmlns:a16="http://schemas.microsoft.com/office/drawing/2014/main" val="1424797602"/>
                  </a:ext>
                </a:extLst>
              </a:tr>
              <a:tr h="187582">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Masters</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1</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7</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l" fontAlgn="b"/>
                      <a:r>
                        <a:rPr lang="en-US" sz="1000" u="none" strike="noStrike" baseline="0" dirty="0">
                          <a:solidFill>
                            <a:srgbClr val="45427E"/>
                          </a:solidFill>
                          <a:effectLst/>
                          <a:latin typeface="Arial" panose="020B0604020202020204" pitchFamily="34" charset="0"/>
                          <a:cs typeface="Arial" panose="020B0604020202020204" pitchFamily="34" charset="0"/>
                        </a:rPr>
                        <a:t> </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1</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u="none" strike="noStrike" baseline="0" dirty="0">
                          <a:solidFill>
                            <a:srgbClr val="45427E"/>
                          </a:solidFill>
                          <a:effectLst/>
                          <a:latin typeface="Arial" panose="020B0604020202020204" pitchFamily="34" charset="0"/>
                          <a:cs typeface="Arial" panose="020B0604020202020204" pitchFamily="34" charset="0"/>
                        </a:rPr>
                        <a:t>9</a:t>
                      </a:r>
                      <a:endParaRPr lang="en-US" sz="1000" b="0"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extLst>
                  <a:ext uri="{0D108BD9-81ED-4DB2-BD59-A6C34878D82A}">
                    <a16:rowId xmlns:a16="http://schemas.microsoft.com/office/drawing/2014/main" val="1642383124"/>
                  </a:ext>
                </a:extLst>
              </a:tr>
              <a:tr h="187582">
                <a:tc>
                  <a:txBody>
                    <a:bodyPr/>
                    <a:lstStyle/>
                    <a:p>
                      <a:pPr algn="r" fontAlgn="b"/>
                      <a:r>
                        <a:rPr lang="en-US" sz="1000" b="1" i="0" u="none" strike="noStrike" baseline="0" dirty="0">
                          <a:solidFill>
                            <a:srgbClr val="45427E"/>
                          </a:solidFill>
                          <a:effectLst/>
                          <a:latin typeface="Arial" panose="020B0604020202020204" pitchFamily="34" charset="0"/>
                          <a:cs typeface="Arial" panose="020B0604020202020204" pitchFamily="34" charset="0"/>
                        </a:rPr>
                        <a:t>TOTALS</a:t>
                      </a: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10</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6</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18</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23</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59</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65</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69</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89</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102</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107</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76</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47</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67</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96</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52</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tc>
                  <a:txBody>
                    <a:bodyPr/>
                    <a:lstStyle/>
                    <a:p>
                      <a:pPr algn="r" fontAlgn="b"/>
                      <a:r>
                        <a:rPr lang="en-US" sz="1000" b="1" u="none" strike="noStrike" baseline="0" dirty="0">
                          <a:solidFill>
                            <a:srgbClr val="45427E"/>
                          </a:solidFill>
                          <a:effectLst/>
                          <a:latin typeface="Arial" panose="020B0604020202020204" pitchFamily="34" charset="0"/>
                          <a:cs typeface="Arial" panose="020B0604020202020204" pitchFamily="34" charset="0"/>
                        </a:rPr>
                        <a:t>886</a:t>
                      </a:r>
                      <a:endParaRPr lang="en-US" sz="1000" b="1" i="0" u="none" strike="noStrike" baseline="0" dirty="0">
                        <a:solidFill>
                          <a:srgbClr val="45427E"/>
                        </a:solidFill>
                        <a:effectLst/>
                        <a:latin typeface="Arial" panose="020B0604020202020204" pitchFamily="34" charset="0"/>
                        <a:cs typeface="Arial" panose="020B0604020202020204" pitchFamily="34" charset="0"/>
                      </a:endParaRPr>
                    </a:p>
                  </a:txBody>
                  <a:tcPr marL="8932" marR="8932" marT="8932" marB="0" anchor="b">
                    <a:lnL w="12700" cap="flat" cmpd="sng" algn="ctr">
                      <a:solidFill>
                        <a:srgbClr val="45427E"/>
                      </a:solidFill>
                      <a:prstDash val="solid"/>
                      <a:round/>
                      <a:headEnd type="none" w="med" len="med"/>
                      <a:tailEnd type="none" w="med" len="med"/>
                    </a:lnL>
                    <a:lnR w="12700" cap="flat" cmpd="sng" algn="ctr">
                      <a:solidFill>
                        <a:srgbClr val="45427E"/>
                      </a:solidFill>
                      <a:prstDash val="solid"/>
                      <a:round/>
                      <a:headEnd type="none" w="med" len="med"/>
                      <a:tailEnd type="none" w="med" len="med"/>
                    </a:lnR>
                    <a:lnT w="12700" cap="flat" cmpd="sng" algn="ctr">
                      <a:solidFill>
                        <a:srgbClr val="45427E"/>
                      </a:solidFill>
                      <a:prstDash val="solid"/>
                      <a:round/>
                      <a:headEnd type="none" w="med" len="med"/>
                      <a:tailEnd type="none" w="med" len="med"/>
                    </a:lnT>
                    <a:lnB w="12700" cap="flat" cmpd="sng" algn="ctr">
                      <a:solidFill>
                        <a:srgbClr val="45427E"/>
                      </a:solidFill>
                      <a:prstDash val="solid"/>
                      <a:round/>
                      <a:headEnd type="none" w="med" len="med"/>
                      <a:tailEnd type="none" w="med" len="med"/>
                    </a:lnB>
                  </a:tcPr>
                </a:tc>
                <a:extLst>
                  <a:ext uri="{0D108BD9-81ED-4DB2-BD59-A6C34878D82A}">
                    <a16:rowId xmlns:a16="http://schemas.microsoft.com/office/drawing/2014/main" val="3152779674"/>
                  </a:ext>
                </a:extLst>
              </a:tr>
            </a:tbl>
          </a:graphicData>
        </a:graphic>
      </p:graphicFrame>
    </p:spTree>
    <p:extLst>
      <p:ext uri="{BB962C8B-B14F-4D97-AF65-F5344CB8AC3E}">
        <p14:creationId xmlns:p14="http://schemas.microsoft.com/office/powerpoint/2010/main" val="252211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Graduation Data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84613156"/>
              </p:ext>
            </p:extLst>
          </p:nvPr>
        </p:nvGraphicFramePr>
        <p:xfrm>
          <a:off x="1627188" y="1477963"/>
          <a:ext cx="10171112" cy="460901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8651631" y="549967"/>
            <a:ext cx="2802717" cy="707886"/>
          </a:xfrm>
          <a:prstGeom prst="rect">
            <a:avLst/>
          </a:prstGeom>
          <a:solidFill>
            <a:schemeClr val="tx2">
              <a:lumMod val="20000"/>
              <a:lumOff val="80000"/>
            </a:schemeClr>
          </a:solidFill>
        </p:spPr>
        <p:txBody>
          <a:bodyPr wrap="square" rtlCol="0">
            <a:spAutoFit/>
          </a:bodyPr>
          <a:lstStyle/>
          <a:p>
            <a:r>
              <a:rPr lang="en-US" sz="2000" b="1" dirty="0">
                <a:solidFill>
                  <a:srgbClr val="45427E"/>
                </a:solidFill>
                <a:latin typeface="Arial" panose="020B0604020202020204" pitchFamily="34" charset="0"/>
                <a:cs typeface="Arial" panose="020B0604020202020204" pitchFamily="34" charset="0"/>
              </a:rPr>
              <a:t>321</a:t>
            </a:r>
            <a:r>
              <a:rPr lang="en-US" sz="2000" dirty="0">
                <a:solidFill>
                  <a:srgbClr val="45427E"/>
                </a:solidFill>
                <a:latin typeface="Arial" panose="020B0604020202020204" pitchFamily="34" charset="0"/>
                <a:cs typeface="Arial" panose="020B0604020202020204" pitchFamily="34" charset="0"/>
              </a:rPr>
              <a:t> Graduates have taken a NEXus Course</a:t>
            </a:r>
          </a:p>
        </p:txBody>
      </p:sp>
    </p:spTree>
    <p:extLst>
      <p:ext uri="{BB962C8B-B14F-4D97-AF65-F5344CB8AC3E}">
        <p14:creationId xmlns:p14="http://schemas.microsoft.com/office/powerpoint/2010/main" val="1335260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845031" y="1336432"/>
            <a:ext cx="9955599" cy="5051312"/>
          </a:xfrm>
        </p:spPr>
        <p:txBody>
          <a:bodyPr>
            <a:normAutofit/>
          </a:bodyPr>
          <a:lstStyle/>
          <a:p>
            <a:r>
              <a:rPr lang="en-US" b="1" dirty="0">
                <a:solidFill>
                  <a:schemeClr val="accent1"/>
                </a:solidFill>
                <a:effectLst/>
                <a:ea typeface="Calibri" panose="020F0502020204030204" pitchFamily="34" charset="0"/>
              </a:rPr>
              <a:t>Formative and summative approaches </a:t>
            </a:r>
            <a:r>
              <a:rPr lang="en-US" dirty="0">
                <a:effectLst/>
                <a:ea typeface="Calibri" panose="020F0502020204030204" pitchFamily="34" charset="0"/>
              </a:rPr>
              <a:t>used to </a:t>
            </a:r>
          </a:p>
          <a:p>
            <a:pPr lvl="1"/>
            <a:r>
              <a:rPr lang="en-US" dirty="0">
                <a:ea typeface="Calibri" panose="020F0502020204030204" pitchFamily="34" charset="0"/>
              </a:rPr>
              <a:t>E</a:t>
            </a:r>
            <a:r>
              <a:rPr lang="en-US" dirty="0">
                <a:effectLst/>
                <a:ea typeface="Calibri" panose="020F0502020204030204" pitchFamily="34" charset="0"/>
              </a:rPr>
              <a:t>valuate the effectiveness of the courses, </a:t>
            </a:r>
          </a:p>
          <a:p>
            <a:pPr lvl="1"/>
            <a:r>
              <a:rPr lang="en-US" dirty="0">
                <a:ea typeface="Calibri" panose="020F0502020204030204" pitchFamily="34" charset="0"/>
              </a:rPr>
              <a:t>Evaluate </a:t>
            </a:r>
            <a:r>
              <a:rPr lang="en-US" dirty="0">
                <a:effectLst/>
                <a:ea typeface="Calibri" panose="020F0502020204030204" pitchFamily="34" charset="0"/>
              </a:rPr>
              <a:t>the exchange itself, and </a:t>
            </a:r>
          </a:p>
          <a:p>
            <a:pPr lvl="1"/>
            <a:r>
              <a:rPr lang="en-US" dirty="0">
                <a:ea typeface="Calibri" panose="020F0502020204030204" pitchFamily="34" charset="0"/>
              </a:rPr>
              <a:t>Assess </a:t>
            </a:r>
            <a:r>
              <a:rPr lang="en-US" dirty="0">
                <a:effectLst/>
                <a:ea typeface="Calibri" panose="020F0502020204030204" pitchFamily="34" charset="0"/>
              </a:rPr>
              <a:t>student/faculty satisfaction. </a:t>
            </a:r>
          </a:p>
          <a:p>
            <a:pPr marL="457200" lvl="1" indent="0">
              <a:buNone/>
            </a:pPr>
            <a:endParaRPr lang="en-US" dirty="0">
              <a:effectLst/>
              <a:ea typeface="Calibri" panose="020F0502020204030204" pitchFamily="34" charset="0"/>
            </a:endParaRPr>
          </a:p>
          <a:p>
            <a:r>
              <a:rPr lang="en-US" b="1" dirty="0">
                <a:solidFill>
                  <a:srgbClr val="FD9827"/>
                </a:solidFill>
                <a:effectLst/>
                <a:ea typeface="Calibri" panose="020F0502020204030204" pitchFamily="34" charset="0"/>
              </a:rPr>
              <a:t>Course evaluations </a:t>
            </a:r>
            <a:r>
              <a:rPr lang="en-US" dirty="0">
                <a:effectLst/>
                <a:ea typeface="Calibri" panose="020F0502020204030204" pitchFamily="34" charset="0"/>
              </a:rPr>
              <a:t>are:</a:t>
            </a:r>
          </a:p>
          <a:p>
            <a:pPr lvl="1"/>
            <a:r>
              <a:rPr lang="en-US" dirty="0">
                <a:ea typeface="Calibri" panose="020F0502020204030204" pitchFamily="34" charset="0"/>
              </a:rPr>
              <a:t>I</a:t>
            </a:r>
            <a:r>
              <a:rPr lang="en-US" dirty="0">
                <a:effectLst/>
                <a:ea typeface="Calibri" panose="020F0502020204030204" pitchFamily="34" charset="0"/>
              </a:rPr>
              <a:t>mportant indicators of effectiveness;  </a:t>
            </a:r>
          </a:p>
          <a:p>
            <a:pPr lvl="1"/>
            <a:r>
              <a:rPr lang="en-US" dirty="0">
                <a:ea typeface="Calibri" panose="020F0502020204030204" pitchFamily="34" charset="0"/>
              </a:rPr>
              <a:t>Are administered to participating students/faculty and reviewed </a:t>
            </a:r>
            <a:r>
              <a:rPr lang="en-US" dirty="0">
                <a:effectLst/>
                <a:ea typeface="Calibri" panose="020F0502020204030204" pitchFamily="34" charset="0"/>
              </a:rPr>
              <a:t>periodically  </a:t>
            </a:r>
            <a:endParaRPr lang="en-US" dirty="0"/>
          </a:p>
          <a:p>
            <a:pPr marL="0" indent="0">
              <a:buNone/>
            </a:pPr>
            <a:r>
              <a:rPr lang="en-US" dirty="0">
                <a:solidFill>
                  <a:srgbClr val="45427E"/>
                </a:solidFill>
              </a:rPr>
              <a:t/>
            </a:r>
            <a:br>
              <a:rPr lang="en-US" dirty="0">
                <a:solidFill>
                  <a:srgbClr val="45427E"/>
                </a:solidFill>
              </a:rPr>
            </a:br>
            <a:endParaRPr lang="en-US" dirty="0">
              <a:solidFill>
                <a:srgbClr val="45427E"/>
              </a:solidFill>
            </a:endParaRPr>
          </a:p>
        </p:txBody>
      </p:sp>
      <p:sp>
        <p:nvSpPr>
          <p:cNvPr id="3" name="Title 1"/>
          <p:cNvSpPr txBox="1">
            <a:spLocks/>
          </p:cNvSpPr>
          <p:nvPr/>
        </p:nvSpPr>
        <p:spPr>
          <a:xfrm>
            <a:off x="1803953" y="239287"/>
            <a:ext cx="9563823" cy="901832"/>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Best Practices: Organization evaluation practices</a:t>
            </a:r>
            <a:endParaRPr lang="en-US"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59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p:txBody>
          <a:bodyPr>
            <a:normAutofit/>
          </a:bodyPr>
          <a:lstStyle/>
          <a:p>
            <a:pPr marL="0" indent="0">
              <a:buNone/>
            </a:pPr>
            <a:r>
              <a:rPr lang="en-US" dirty="0">
                <a:solidFill>
                  <a:srgbClr val="45427E"/>
                </a:solidFill>
              </a:rPr>
              <a:t>► Each term students and faculty are sent NEXus surveys to complete.</a:t>
            </a:r>
          </a:p>
          <a:p>
            <a:r>
              <a:rPr lang="en-US" dirty="0"/>
              <a:t>Evaluations are overseen by a NEXus Evaluation Committee that includes at least one Executive Committee Member, a Campus Staff Coordinator and the NEXus Project Director.</a:t>
            </a:r>
          </a:p>
          <a:p>
            <a:r>
              <a:rPr lang="en-US" dirty="0"/>
              <a:t>Results are summarized and shared with members</a:t>
            </a:r>
          </a:p>
          <a:p>
            <a:r>
              <a:rPr lang="en-US" dirty="0">
                <a:solidFill>
                  <a:srgbClr val="45427E"/>
                </a:solidFill>
              </a:rPr>
              <a:t>Individual institutions receive feedback if specified in an evaluation</a:t>
            </a:r>
          </a:p>
          <a:p>
            <a:pPr marL="0" indent="0">
              <a:buNone/>
            </a:pPr>
            <a:endParaRPr lang="en-US" dirty="0">
              <a:solidFill>
                <a:srgbClr val="45427E"/>
              </a:solidFill>
            </a:endParaRPr>
          </a:p>
        </p:txBody>
      </p:sp>
      <p:sp>
        <p:nvSpPr>
          <p:cNvPr id="3" name="TextBox 2"/>
          <p:cNvSpPr txBox="1"/>
          <p:nvPr/>
        </p:nvSpPr>
        <p:spPr>
          <a:xfrm>
            <a:off x="1796335" y="340871"/>
            <a:ext cx="9712118" cy="769441"/>
          </a:xfrm>
          <a:prstGeom prst="rect">
            <a:avLst/>
          </a:prstGeom>
          <a:noFill/>
        </p:spPr>
        <p:txBody>
          <a:bodyPr wrap="square" rtlCol="0">
            <a:spAutoFit/>
          </a:bodyPr>
          <a:lstStyle/>
          <a:p>
            <a:r>
              <a:rPr lang="en-US" sz="4400" dirty="0">
                <a:solidFill>
                  <a:srgbClr val="45427E"/>
                </a:solidFill>
                <a:latin typeface="Arial" panose="020B0604020202020204" pitchFamily="34" charset="0"/>
                <a:cs typeface="Arial" panose="020B0604020202020204" pitchFamily="34" charset="0"/>
              </a:rPr>
              <a:t>Evaluation of Course Offerings</a:t>
            </a:r>
          </a:p>
        </p:txBody>
      </p:sp>
    </p:spTree>
    <p:extLst>
      <p:ext uri="{BB962C8B-B14F-4D97-AF65-F5344CB8AC3E}">
        <p14:creationId xmlns:p14="http://schemas.microsoft.com/office/powerpoint/2010/main" val="874685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Course Evaluations</a:t>
            </a:r>
          </a:p>
        </p:txBody>
      </p:sp>
      <p:sp>
        <p:nvSpPr>
          <p:cNvPr id="3" name="Content Placeholder 2"/>
          <p:cNvSpPr>
            <a:spLocks noGrp="1"/>
          </p:cNvSpPr>
          <p:nvPr>
            <p:ph idx="1"/>
          </p:nvPr>
        </p:nvSpPr>
        <p:spPr/>
        <p:txBody>
          <a:bodyPr/>
          <a:lstStyle/>
          <a:p>
            <a:r>
              <a:rPr lang="en-US" dirty="0"/>
              <a:t>Thirty-eight questions include areas of:</a:t>
            </a:r>
            <a:br>
              <a:rPr lang="en-US" dirty="0"/>
            </a:br>
            <a:r>
              <a:rPr lang="en-US" dirty="0"/>
              <a:t/>
            </a:r>
            <a:br>
              <a:rPr lang="en-US" dirty="0"/>
            </a:br>
            <a:r>
              <a:rPr lang="en-US" dirty="0"/>
              <a:t>Demographics</a:t>
            </a:r>
            <a:br>
              <a:rPr lang="en-US" dirty="0"/>
            </a:br>
            <a:r>
              <a:rPr lang="en-US" dirty="0"/>
              <a:t>Degree program</a:t>
            </a:r>
            <a:br>
              <a:rPr lang="en-US" dirty="0"/>
            </a:br>
            <a:r>
              <a:rPr lang="en-US" dirty="0"/>
              <a:t>Career plans</a:t>
            </a:r>
            <a:br>
              <a:rPr lang="en-US" dirty="0"/>
            </a:br>
            <a:r>
              <a:rPr lang="en-US" dirty="0"/>
              <a:t>NEXus enrollment and course experiences.</a:t>
            </a:r>
          </a:p>
          <a:p>
            <a:endParaRPr lang="en-US" dirty="0"/>
          </a:p>
          <a:p>
            <a:r>
              <a:rPr lang="en-US" dirty="0"/>
              <a:t>Three questions and results follow:</a:t>
            </a:r>
          </a:p>
        </p:txBody>
      </p:sp>
    </p:spTree>
    <p:extLst>
      <p:ext uri="{BB962C8B-B14F-4D97-AF65-F5344CB8AC3E}">
        <p14:creationId xmlns:p14="http://schemas.microsoft.com/office/powerpoint/2010/main" val="2281192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Course Evaluations</a:t>
            </a:r>
          </a:p>
        </p:txBody>
      </p:sp>
      <p:sp>
        <p:nvSpPr>
          <p:cNvPr id="3" name="TextBox 2"/>
          <p:cNvSpPr txBox="1"/>
          <p:nvPr/>
        </p:nvSpPr>
        <p:spPr>
          <a:xfrm>
            <a:off x="1635300" y="921735"/>
            <a:ext cx="673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5427E"/>
                </a:solidFill>
                <a:effectLst/>
                <a:uLnTx/>
                <a:uFillTx/>
                <a:latin typeface="Arial" panose="020B0604020202020204" pitchFamily="34" charset="0"/>
                <a:ea typeface="+mn-ea"/>
                <a:cs typeface="Arial" panose="020B0604020202020204" pitchFamily="34" charset="0"/>
              </a:rPr>
              <a:t>Fall 2014 to Fall 2020</a:t>
            </a:r>
          </a:p>
        </p:txBody>
      </p:sp>
      <p:sp>
        <p:nvSpPr>
          <p:cNvPr id="6" name="TextBox 5"/>
          <p:cNvSpPr txBox="1"/>
          <p:nvPr/>
        </p:nvSpPr>
        <p:spPr>
          <a:xfrm>
            <a:off x="1635300" y="1450801"/>
            <a:ext cx="101714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5427E"/>
                </a:solidFill>
                <a:effectLst/>
                <a:uLnTx/>
                <a:uFillTx/>
                <a:latin typeface="Arial" panose="020B0604020202020204" pitchFamily="34" charset="0"/>
                <a:ea typeface="+mn-ea"/>
                <a:cs typeface="Arial" panose="020B0604020202020204" pitchFamily="34" charset="0"/>
              </a:rPr>
              <a:t>QUESTION:  </a:t>
            </a:r>
            <a:r>
              <a:rPr kumimoji="0" lang="en-US" sz="2400" b="0" i="1" u="none" strike="noStrike" kern="1200" cap="none" spc="0" normalizeH="0" baseline="0" noProof="0" dirty="0">
                <a:ln>
                  <a:noFill/>
                </a:ln>
                <a:solidFill>
                  <a:srgbClr val="45427E"/>
                </a:solidFill>
                <a:effectLst/>
                <a:uLnTx/>
                <a:uFillTx/>
                <a:latin typeface="Arial" panose="020B0604020202020204" pitchFamily="34" charset="0"/>
                <a:ea typeface="+mn-ea"/>
                <a:cs typeface="Arial" panose="020B0604020202020204" pitchFamily="34" charset="0"/>
              </a:rPr>
              <a:t>To what extent did the array of courses offered by NEXus meet your current need(s)?</a:t>
            </a:r>
            <a:endParaRPr kumimoji="0" lang="en-US" sz="2000" b="0" i="1" u="none" strike="noStrike" kern="1200" cap="none" spc="0" normalizeH="0" baseline="0" noProof="0" dirty="0">
              <a:ln>
                <a:noFill/>
              </a:ln>
              <a:solidFill>
                <a:srgbClr val="45427E"/>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672978" y="6280774"/>
            <a:ext cx="1013374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5427E"/>
                </a:solidFill>
                <a:effectLst/>
                <a:uLnTx/>
                <a:uFillTx/>
                <a:latin typeface="Arial" panose="020B0604020202020204" pitchFamily="34" charset="0"/>
                <a:ea typeface="+mn-ea"/>
                <a:cs typeface="Arial" panose="020B0604020202020204" pitchFamily="34" charset="0"/>
              </a:rPr>
              <a:t>"5" indicates the courses were exceptional in meeting student’s needs, and "1" indicates the courses did not meet student’s needs. </a:t>
            </a:r>
          </a:p>
        </p:txBody>
      </p:sp>
      <p:graphicFrame>
        <p:nvGraphicFramePr>
          <p:cNvPr id="9" name="Chart 8"/>
          <p:cNvGraphicFramePr>
            <a:graphicFrameLocks/>
          </p:cNvGraphicFramePr>
          <p:nvPr/>
        </p:nvGraphicFramePr>
        <p:xfrm>
          <a:off x="3279993" y="2806303"/>
          <a:ext cx="6674778" cy="339264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635300" y="2317486"/>
            <a:ext cx="83734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9827"/>
                </a:solidFill>
                <a:effectLst/>
                <a:uLnTx/>
                <a:uFillTx/>
                <a:latin typeface="Arial" panose="020B0604020202020204" pitchFamily="34" charset="0"/>
                <a:ea typeface="+mn-ea"/>
                <a:cs typeface="Arial" panose="020B0604020202020204" pitchFamily="34" charset="0"/>
              </a:rPr>
              <a:t>85% Reported being able to take a course in their degree plan </a:t>
            </a:r>
          </a:p>
        </p:txBody>
      </p:sp>
    </p:spTree>
    <p:extLst>
      <p:ext uri="{BB962C8B-B14F-4D97-AF65-F5344CB8AC3E}">
        <p14:creationId xmlns:p14="http://schemas.microsoft.com/office/powerpoint/2010/main" val="2666071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Course Evaluations</a:t>
            </a:r>
          </a:p>
        </p:txBody>
      </p:sp>
      <p:graphicFrame>
        <p:nvGraphicFramePr>
          <p:cNvPr id="4" name="Chart 3"/>
          <p:cNvGraphicFramePr>
            <a:graphicFrameLocks/>
          </p:cNvGraphicFramePr>
          <p:nvPr>
            <p:extLst>
              <p:ext uri="{D42A27DB-BD31-4B8C-83A1-F6EECF244321}">
                <p14:modId xmlns:p14="http://schemas.microsoft.com/office/powerpoint/2010/main" val="413712687"/>
              </p:ext>
            </p:extLst>
          </p:nvPr>
        </p:nvGraphicFramePr>
        <p:xfrm>
          <a:off x="1625026" y="1352668"/>
          <a:ext cx="10078067" cy="38664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nvGraphicFramePr>
        <p:xfrm>
          <a:off x="1756146" y="5104835"/>
          <a:ext cx="9946946" cy="1302102"/>
        </p:xfrm>
        <a:graphic>
          <a:graphicData uri="http://schemas.openxmlformats.org/drawingml/2006/table">
            <a:tbl>
              <a:tblPr>
                <a:tableStyleId>{5C22544A-7EE6-4342-B048-85BDC9FD1C3A}</a:tableStyleId>
              </a:tblPr>
              <a:tblGrid>
                <a:gridCol w="4863337">
                  <a:extLst>
                    <a:ext uri="{9D8B030D-6E8A-4147-A177-3AD203B41FA5}">
                      <a16:colId xmlns:a16="http://schemas.microsoft.com/office/drawing/2014/main" val="1852323412"/>
                    </a:ext>
                  </a:extLst>
                </a:gridCol>
                <a:gridCol w="423004">
                  <a:extLst>
                    <a:ext uri="{9D8B030D-6E8A-4147-A177-3AD203B41FA5}">
                      <a16:colId xmlns:a16="http://schemas.microsoft.com/office/drawing/2014/main" val="1927173071"/>
                    </a:ext>
                  </a:extLst>
                </a:gridCol>
                <a:gridCol w="4222493">
                  <a:extLst>
                    <a:ext uri="{9D8B030D-6E8A-4147-A177-3AD203B41FA5}">
                      <a16:colId xmlns:a16="http://schemas.microsoft.com/office/drawing/2014/main" val="2642854633"/>
                    </a:ext>
                  </a:extLst>
                </a:gridCol>
                <a:gridCol w="438112">
                  <a:extLst>
                    <a:ext uri="{9D8B030D-6E8A-4147-A177-3AD203B41FA5}">
                      <a16:colId xmlns:a16="http://schemas.microsoft.com/office/drawing/2014/main" val="3634940143"/>
                    </a:ext>
                  </a:extLst>
                </a:gridCol>
              </a:tblGrid>
              <a:tr h="111429">
                <a:tc>
                  <a:txBody>
                    <a:bodyPr/>
                    <a:lstStyle/>
                    <a:p>
                      <a:pPr algn="l" fontAlgn="ctr"/>
                      <a:r>
                        <a:rPr lang="en-US" sz="1100" b="1" u="none" strike="noStrike" dirty="0">
                          <a:solidFill>
                            <a:srgbClr val="45427E"/>
                          </a:solidFill>
                          <a:effectLst/>
                          <a:latin typeface="Arial" panose="020B0604020202020204" pitchFamily="34" charset="0"/>
                          <a:cs typeface="Arial" panose="020B0604020202020204" pitchFamily="34" charset="0"/>
                        </a:rPr>
                        <a:t>SUMMARY OF OTHER RESPONSES</a:t>
                      </a:r>
                      <a:endParaRPr lang="en-US" sz="1100" b="1"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ctr"/>
                      <a:endParaRPr lang="en-US" sz="1100" b="1"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l" fontAlgn="ctr"/>
                      <a:endParaRPr lang="en-US" sz="1100" b="1"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endParaRPr lang="en-US" sz="1100" b="0" i="0" u="none" strike="noStrike">
                        <a:solidFill>
                          <a:srgbClr val="45427E"/>
                        </a:solidFill>
                        <a:effectLst/>
                        <a:latin typeface="Arial" panose="020B0604020202020204" pitchFamily="34" charset="0"/>
                        <a:cs typeface="Arial" panose="020B0604020202020204" pitchFamily="34" charset="0"/>
                      </a:endParaRPr>
                    </a:p>
                  </a:txBody>
                  <a:tcPr marL="6350" marR="6350" marT="6350" marB="0" anchor="b">
                    <a:solidFill>
                      <a:schemeClr val="tx2">
                        <a:lumMod val="20000"/>
                        <a:lumOff val="80000"/>
                      </a:schemeClr>
                    </a:solidFill>
                  </a:tcPr>
                </a:tc>
                <a:extLst>
                  <a:ext uri="{0D108BD9-81ED-4DB2-BD59-A6C34878D82A}">
                    <a16:rowId xmlns:a16="http://schemas.microsoft.com/office/drawing/2014/main" val="4158119076"/>
                  </a:ext>
                </a:extLst>
              </a:tr>
              <a:tr h="116874">
                <a:tc>
                  <a:txBody>
                    <a:bodyPr/>
                    <a:lstStyle/>
                    <a:p>
                      <a:pPr algn="l" fontAlgn="ctr"/>
                      <a:r>
                        <a:rPr lang="en-US" sz="1100" u="none" strike="noStrike">
                          <a:solidFill>
                            <a:srgbClr val="45427E"/>
                          </a:solidFill>
                          <a:effectLst/>
                          <a:latin typeface="Arial" panose="020B0604020202020204" pitchFamily="34" charset="0"/>
                          <a:cs typeface="Arial" panose="020B0604020202020204" pitchFamily="34" charset="0"/>
                        </a:rPr>
                        <a:t>Topic of Interest/Research</a:t>
                      </a:r>
                      <a:endParaRPr lang="en-US" sz="1100" b="0" i="0" u="none" strike="noStrike">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r>
                        <a:rPr lang="en-US" sz="1100" u="none" strike="noStrike" dirty="0">
                          <a:solidFill>
                            <a:srgbClr val="45427E"/>
                          </a:solidFill>
                          <a:effectLst/>
                          <a:latin typeface="Arial" panose="020B0604020202020204" pitchFamily="34" charset="0"/>
                          <a:cs typeface="Arial" panose="020B0604020202020204" pitchFamily="34" charset="0"/>
                        </a:rPr>
                        <a:t>10</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b">
                    <a:solidFill>
                      <a:schemeClr val="tx2">
                        <a:lumMod val="20000"/>
                        <a:lumOff val="80000"/>
                      </a:schemeClr>
                    </a:solidFill>
                  </a:tcPr>
                </a:tc>
                <a:tc>
                  <a:txBody>
                    <a:bodyPr/>
                    <a:lstStyle/>
                    <a:p>
                      <a:pPr algn="l" fontAlgn="ctr"/>
                      <a:r>
                        <a:rPr lang="en-US" sz="1100" u="none" strike="noStrike" dirty="0">
                          <a:solidFill>
                            <a:srgbClr val="45427E"/>
                          </a:solidFill>
                          <a:effectLst/>
                          <a:latin typeface="Arial" panose="020B0604020202020204" pitchFamily="34" charset="0"/>
                          <a:cs typeface="Arial" panose="020B0604020202020204" pitchFamily="34" charset="0"/>
                        </a:rPr>
                        <a:t>To get ahead of  the course load for the fall semester.</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r>
                        <a:rPr lang="en-US" sz="1100" b="0" i="0" u="none" strike="noStrike" dirty="0">
                          <a:solidFill>
                            <a:srgbClr val="45427E"/>
                          </a:solidFill>
                          <a:effectLst/>
                          <a:latin typeface="Arial" panose="020B0604020202020204" pitchFamily="34" charset="0"/>
                          <a:cs typeface="Arial" panose="020B0604020202020204" pitchFamily="34" charset="0"/>
                        </a:rPr>
                        <a:t>1</a:t>
                      </a:r>
                    </a:p>
                  </a:txBody>
                  <a:tcPr marL="6350" marR="6350" marT="6350" marB="0" anchor="b">
                    <a:solidFill>
                      <a:schemeClr val="tx2">
                        <a:lumMod val="20000"/>
                        <a:lumOff val="80000"/>
                      </a:schemeClr>
                    </a:solidFill>
                  </a:tcPr>
                </a:tc>
                <a:extLst>
                  <a:ext uri="{0D108BD9-81ED-4DB2-BD59-A6C34878D82A}">
                    <a16:rowId xmlns:a16="http://schemas.microsoft.com/office/drawing/2014/main" val="3214982374"/>
                  </a:ext>
                </a:extLst>
              </a:tr>
              <a:tr h="218792">
                <a:tc>
                  <a:txBody>
                    <a:bodyPr/>
                    <a:lstStyle/>
                    <a:p>
                      <a:pPr algn="l" fontAlgn="ctr"/>
                      <a:r>
                        <a:rPr lang="en-US" sz="1100" u="none" strike="noStrike" dirty="0">
                          <a:solidFill>
                            <a:srgbClr val="45427E"/>
                          </a:solidFill>
                          <a:effectLst/>
                          <a:latin typeface="Arial" panose="020B0604020202020204" pitchFamily="34" charset="0"/>
                          <a:cs typeface="Arial" panose="020B0604020202020204" pitchFamily="34" charset="0"/>
                        </a:rPr>
                        <a:t>Sequence or Time of Offering</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r>
                        <a:rPr lang="en-US" sz="1100" u="none" strike="noStrike" dirty="0">
                          <a:solidFill>
                            <a:srgbClr val="45427E"/>
                          </a:solidFill>
                          <a:effectLst/>
                          <a:latin typeface="Arial" panose="020B0604020202020204" pitchFamily="34" charset="0"/>
                          <a:cs typeface="Arial" panose="020B0604020202020204" pitchFamily="34" charset="0"/>
                        </a:rPr>
                        <a:t>6</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b">
                    <a:solidFill>
                      <a:schemeClr val="tx2">
                        <a:lumMod val="20000"/>
                        <a:lumOff val="80000"/>
                      </a:schemeClr>
                    </a:solidFill>
                  </a:tcPr>
                </a:tc>
                <a:tc>
                  <a:txBody>
                    <a:bodyPr/>
                    <a:lstStyle/>
                    <a:p>
                      <a:pPr algn="l" fontAlgn="ctr"/>
                      <a:r>
                        <a:rPr lang="en-US" sz="1100" u="none" strike="noStrike" dirty="0">
                          <a:solidFill>
                            <a:srgbClr val="45427E"/>
                          </a:solidFill>
                          <a:effectLst/>
                          <a:latin typeface="Arial" panose="020B0604020202020204" pitchFamily="34" charset="0"/>
                          <a:cs typeface="Arial" panose="020B0604020202020204" pitchFamily="34" charset="0"/>
                        </a:rPr>
                        <a:t>To experience a different perspective from another institution</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r>
                        <a:rPr lang="en-US" sz="1100" b="0" i="0" u="none" strike="noStrike" dirty="0">
                          <a:solidFill>
                            <a:srgbClr val="45427E"/>
                          </a:solidFill>
                          <a:effectLst/>
                          <a:latin typeface="Arial" panose="020B0604020202020204" pitchFamily="34" charset="0"/>
                          <a:cs typeface="Arial" panose="020B0604020202020204" pitchFamily="34" charset="0"/>
                        </a:rPr>
                        <a:t>1</a:t>
                      </a:r>
                    </a:p>
                  </a:txBody>
                  <a:tcPr marL="6350" marR="6350" marT="6350" marB="0" anchor="b">
                    <a:solidFill>
                      <a:schemeClr val="tx2">
                        <a:lumMod val="20000"/>
                        <a:lumOff val="80000"/>
                      </a:schemeClr>
                    </a:solidFill>
                  </a:tcPr>
                </a:tc>
                <a:extLst>
                  <a:ext uri="{0D108BD9-81ED-4DB2-BD59-A6C34878D82A}">
                    <a16:rowId xmlns:a16="http://schemas.microsoft.com/office/drawing/2014/main" val="3601633839"/>
                  </a:ext>
                </a:extLst>
              </a:tr>
              <a:tr h="116874">
                <a:tc>
                  <a:txBody>
                    <a:bodyPr/>
                    <a:lstStyle/>
                    <a:p>
                      <a:pPr algn="l" fontAlgn="ctr"/>
                      <a:r>
                        <a:rPr lang="en-US" sz="1100" u="none" strike="noStrike" dirty="0">
                          <a:solidFill>
                            <a:srgbClr val="45427E"/>
                          </a:solidFill>
                          <a:effectLst/>
                          <a:latin typeface="Arial" panose="020B0604020202020204" pitchFamily="34" charset="0"/>
                          <a:cs typeface="Arial" panose="020B0604020202020204" pitchFamily="34" charset="0"/>
                        </a:rPr>
                        <a:t>Summer Studies</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r>
                        <a:rPr lang="en-US" sz="1100" u="none" strike="noStrike" dirty="0">
                          <a:solidFill>
                            <a:srgbClr val="45427E"/>
                          </a:solidFill>
                          <a:effectLst/>
                          <a:latin typeface="Arial" panose="020B0604020202020204" pitchFamily="34" charset="0"/>
                          <a:cs typeface="Arial" panose="020B0604020202020204" pitchFamily="34" charset="0"/>
                        </a:rPr>
                        <a:t>3</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b">
                    <a:solidFill>
                      <a:schemeClr val="tx2">
                        <a:lumMod val="20000"/>
                        <a:lumOff val="80000"/>
                      </a:schemeClr>
                    </a:solidFill>
                  </a:tcPr>
                </a:tc>
                <a:tc>
                  <a:txBody>
                    <a:bodyPr/>
                    <a:lstStyle/>
                    <a:p>
                      <a:pPr algn="l" fontAlgn="b"/>
                      <a:r>
                        <a:rPr lang="en-US" sz="1100" u="none" strike="noStrike" dirty="0">
                          <a:solidFill>
                            <a:srgbClr val="45427E"/>
                          </a:solidFill>
                          <a:effectLst/>
                          <a:latin typeface="Arial" panose="020B0604020202020204" pitchFamily="34" charset="0"/>
                          <a:cs typeface="Arial" panose="020B0604020202020204" pitchFamily="34" charset="0"/>
                        </a:rPr>
                        <a:t>An external course required for program</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b">
                    <a:solidFill>
                      <a:schemeClr val="tx2">
                        <a:lumMod val="20000"/>
                        <a:lumOff val="80000"/>
                      </a:schemeClr>
                    </a:solidFill>
                  </a:tcPr>
                </a:tc>
                <a:tc>
                  <a:txBody>
                    <a:bodyPr/>
                    <a:lstStyle/>
                    <a:p>
                      <a:pPr algn="ctr" fontAlgn="b"/>
                      <a:r>
                        <a:rPr lang="en-US" sz="1100" b="0" i="0" u="none" strike="noStrike" dirty="0">
                          <a:solidFill>
                            <a:srgbClr val="45427E"/>
                          </a:solidFill>
                          <a:effectLst/>
                          <a:latin typeface="Arial" panose="020B0604020202020204" pitchFamily="34" charset="0"/>
                          <a:cs typeface="Arial" panose="020B0604020202020204" pitchFamily="34" charset="0"/>
                        </a:rPr>
                        <a:t>1</a:t>
                      </a:r>
                    </a:p>
                  </a:txBody>
                  <a:tcPr marL="6350" marR="6350" marT="6350" marB="0" anchor="b">
                    <a:solidFill>
                      <a:schemeClr val="tx2">
                        <a:lumMod val="20000"/>
                        <a:lumOff val="80000"/>
                      </a:schemeClr>
                    </a:solidFill>
                  </a:tcPr>
                </a:tc>
                <a:extLst>
                  <a:ext uri="{0D108BD9-81ED-4DB2-BD59-A6C34878D82A}">
                    <a16:rowId xmlns:a16="http://schemas.microsoft.com/office/drawing/2014/main" val="1296253404"/>
                  </a:ext>
                </a:extLst>
              </a:tr>
              <a:tr h="269067">
                <a:tc>
                  <a:txBody>
                    <a:bodyPr/>
                    <a:lstStyle/>
                    <a:p>
                      <a:pPr algn="l" fontAlgn="ctr"/>
                      <a:r>
                        <a:rPr lang="en-US" sz="1100" u="none" strike="noStrike" dirty="0">
                          <a:solidFill>
                            <a:srgbClr val="45427E"/>
                          </a:solidFill>
                          <a:effectLst/>
                          <a:latin typeface="Arial" panose="020B0604020202020204" pitchFamily="34" charset="0"/>
                          <a:cs typeface="Arial" panose="020B0604020202020204" pitchFamily="34" charset="0"/>
                        </a:rPr>
                        <a:t>Elective for PhD program</a:t>
                      </a: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r>
                        <a:rPr lang="en-US" sz="1100" b="0" i="0" u="none" strike="noStrike" dirty="0">
                          <a:solidFill>
                            <a:srgbClr val="45427E"/>
                          </a:solidFill>
                          <a:effectLst/>
                          <a:latin typeface="Arial" panose="020B0604020202020204" pitchFamily="34" charset="0"/>
                          <a:cs typeface="Arial" panose="020B0604020202020204" pitchFamily="34" charset="0"/>
                        </a:rPr>
                        <a:t>1</a:t>
                      </a:r>
                    </a:p>
                  </a:txBody>
                  <a:tcPr marL="6350" marR="6350" marT="6350" marB="0" anchor="b">
                    <a:solidFill>
                      <a:schemeClr val="tx2">
                        <a:lumMod val="20000"/>
                        <a:lumOff val="80000"/>
                      </a:schemeClr>
                    </a:solidFill>
                  </a:tcPr>
                </a:tc>
                <a:tc>
                  <a:txBody>
                    <a:bodyPr/>
                    <a:lstStyle/>
                    <a:p>
                      <a:pPr algn="l" fontAlgn="ctr"/>
                      <a:endParaRPr lang="en-US" sz="1100" b="0" i="0" u="none" strike="noStrike">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a:endParaRPr lang="en-US"/>
                    </a:p>
                  </a:txBody>
                  <a:tcPr marL="6350" marR="6350" marT="6350" marB="0" anchor="b">
                    <a:solidFill>
                      <a:schemeClr val="tx2">
                        <a:lumMod val="20000"/>
                        <a:lumOff val="80000"/>
                      </a:schemeClr>
                    </a:solidFill>
                  </a:tcPr>
                </a:tc>
                <a:extLst>
                  <a:ext uri="{0D108BD9-81ED-4DB2-BD59-A6C34878D82A}">
                    <a16:rowId xmlns:a16="http://schemas.microsoft.com/office/drawing/2014/main" val="1842685842"/>
                  </a:ext>
                </a:extLst>
              </a:tr>
              <a:tr h="166368">
                <a:tc>
                  <a:txBody>
                    <a:bodyPr/>
                    <a:lstStyle/>
                    <a:p>
                      <a:pPr algn="l" fontAlgn="ctr"/>
                      <a:r>
                        <a:rPr lang="en-US" sz="1100" u="none" strike="noStrike">
                          <a:solidFill>
                            <a:srgbClr val="45427E"/>
                          </a:solidFill>
                          <a:effectLst/>
                          <a:latin typeface="Arial" panose="020B0604020202020204" pitchFamily="34" charset="0"/>
                          <a:cs typeface="Arial" panose="020B0604020202020204" pitchFamily="34" charset="0"/>
                        </a:rPr>
                        <a:t>Both of the above (Not offered and Faculty Member Teaching)</a:t>
                      </a:r>
                      <a:endParaRPr lang="en-US" sz="1100" b="0" i="0" u="none" strike="noStrike">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fontAlgn="b"/>
                      <a:r>
                        <a:rPr lang="en-US" sz="1100" b="0" i="0" u="none" strike="noStrike" dirty="0">
                          <a:solidFill>
                            <a:srgbClr val="45427E"/>
                          </a:solidFill>
                          <a:effectLst/>
                          <a:latin typeface="Arial" panose="020B0604020202020204" pitchFamily="34" charset="0"/>
                          <a:cs typeface="Arial" panose="020B0604020202020204" pitchFamily="34" charset="0"/>
                        </a:rPr>
                        <a:t>1</a:t>
                      </a:r>
                    </a:p>
                  </a:txBody>
                  <a:tcPr marL="6350" marR="6350" marT="6350" marB="0" anchor="b">
                    <a:solidFill>
                      <a:schemeClr val="tx2">
                        <a:lumMod val="20000"/>
                        <a:lumOff val="80000"/>
                      </a:schemeClr>
                    </a:solidFill>
                  </a:tcPr>
                </a:tc>
                <a:tc>
                  <a:txBody>
                    <a:bodyPr/>
                    <a:lstStyle/>
                    <a:p>
                      <a:pPr algn="l" fontAlgn="ctr"/>
                      <a:endParaRPr lang="en-US" sz="1100" b="0" i="0" u="none" strike="noStrike" dirty="0">
                        <a:solidFill>
                          <a:srgbClr val="45427E"/>
                        </a:solidFill>
                        <a:effectLst/>
                        <a:latin typeface="Arial" panose="020B0604020202020204" pitchFamily="34" charset="0"/>
                        <a:cs typeface="Arial" panose="020B0604020202020204" pitchFamily="34" charset="0"/>
                      </a:endParaRPr>
                    </a:p>
                  </a:txBody>
                  <a:tcPr marL="6350" marR="6350" marT="6350" marB="0" anchor="ctr">
                    <a:solidFill>
                      <a:schemeClr val="tx2">
                        <a:lumMod val="20000"/>
                        <a:lumOff val="80000"/>
                      </a:schemeClr>
                    </a:solidFill>
                  </a:tcPr>
                </a:tc>
                <a:tc>
                  <a:txBody>
                    <a:bodyPr/>
                    <a:lstStyle/>
                    <a:p>
                      <a:pPr algn="ctr"/>
                      <a:endParaRPr lang="en-US" dirty="0"/>
                    </a:p>
                  </a:txBody>
                  <a:tcPr marL="6350" marR="6350" marT="6350" marB="0" anchor="b">
                    <a:solidFill>
                      <a:schemeClr val="tx2">
                        <a:lumMod val="20000"/>
                        <a:lumOff val="80000"/>
                      </a:schemeClr>
                    </a:solidFill>
                  </a:tcPr>
                </a:tc>
                <a:extLst>
                  <a:ext uri="{0D108BD9-81ED-4DB2-BD59-A6C34878D82A}">
                    <a16:rowId xmlns:a16="http://schemas.microsoft.com/office/drawing/2014/main" val="2851390338"/>
                  </a:ext>
                </a:extLst>
              </a:tr>
            </a:tbl>
          </a:graphicData>
        </a:graphic>
      </p:graphicFrame>
      <p:sp>
        <p:nvSpPr>
          <p:cNvPr id="6" name="TextBox 5"/>
          <p:cNvSpPr txBox="1"/>
          <p:nvPr/>
        </p:nvSpPr>
        <p:spPr>
          <a:xfrm>
            <a:off x="1625026" y="952558"/>
            <a:ext cx="673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5427E"/>
                </a:solidFill>
                <a:effectLst/>
                <a:uLnTx/>
                <a:uFillTx/>
                <a:latin typeface="Arial" panose="020B0604020202020204" pitchFamily="34" charset="0"/>
                <a:ea typeface="+mn-ea"/>
                <a:cs typeface="Arial" panose="020B0604020202020204" pitchFamily="34" charset="0"/>
              </a:rPr>
              <a:t>Fall 2018 to Fall 2020</a:t>
            </a:r>
          </a:p>
        </p:txBody>
      </p:sp>
    </p:spTree>
    <p:extLst>
      <p:ext uri="{BB962C8B-B14F-4D97-AF65-F5344CB8AC3E}">
        <p14:creationId xmlns:p14="http://schemas.microsoft.com/office/powerpoint/2010/main" val="1264064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Course Evaluations</a:t>
            </a:r>
          </a:p>
        </p:txBody>
      </p:sp>
      <p:sp>
        <p:nvSpPr>
          <p:cNvPr id="6" name="Rectangle 5"/>
          <p:cNvSpPr/>
          <p:nvPr/>
        </p:nvSpPr>
        <p:spPr>
          <a:xfrm>
            <a:off x="1630465" y="1147298"/>
            <a:ext cx="936921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5427E"/>
                </a:solidFill>
                <a:effectLst/>
                <a:uLnTx/>
                <a:uFillTx/>
                <a:latin typeface="Arial" panose="020B0604020202020204" pitchFamily="34" charset="0"/>
                <a:ea typeface="+mn-ea"/>
                <a:cs typeface="Arial" panose="020B0604020202020204" pitchFamily="34" charset="0"/>
              </a:rPr>
              <a:t>QUESTION: Did the NEXus course facilitate your remaining “on time” in your program of study?</a:t>
            </a:r>
          </a:p>
        </p:txBody>
      </p:sp>
      <p:graphicFrame>
        <p:nvGraphicFramePr>
          <p:cNvPr id="10" name="Chart 9"/>
          <p:cNvGraphicFramePr>
            <a:graphicFrameLocks/>
          </p:cNvGraphicFramePr>
          <p:nvPr/>
        </p:nvGraphicFramePr>
        <p:xfrm>
          <a:off x="2546278" y="2143638"/>
          <a:ext cx="8292957" cy="431257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6161398" y="1578185"/>
            <a:ext cx="3001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9827"/>
                </a:solidFill>
                <a:effectLst/>
                <a:uLnTx/>
                <a:uFillTx/>
                <a:latin typeface="Arial" panose="020B0604020202020204" pitchFamily="34" charset="0"/>
                <a:ea typeface="+mn-ea"/>
                <a:cs typeface="Arial" panose="020B0604020202020204" pitchFamily="34" charset="0"/>
              </a:rPr>
              <a:t>96% Answered Yes</a:t>
            </a:r>
          </a:p>
        </p:txBody>
      </p:sp>
    </p:spTree>
    <p:extLst>
      <p:ext uri="{BB962C8B-B14F-4D97-AF65-F5344CB8AC3E}">
        <p14:creationId xmlns:p14="http://schemas.microsoft.com/office/powerpoint/2010/main" val="107547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13B47B-AB60-4DD4-A829-51D5167B4263}"/>
              </a:ext>
            </a:extLst>
          </p:cNvPr>
          <p:cNvSpPr>
            <a:spLocks noGrp="1"/>
          </p:cNvSpPr>
          <p:nvPr>
            <p:ph idx="13"/>
          </p:nvPr>
        </p:nvSpPr>
        <p:spPr>
          <a:xfrm>
            <a:off x="1845031" y="2207547"/>
            <a:ext cx="9614727" cy="2764842"/>
          </a:xfrm>
        </p:spPr>
        <p:txBody>
          <a:bodyPr>
            <a:normAutofit lnSpcReduction="10000"/>
          </a:bodyPr>
          <a:lstStyle/>
          <a:p>
            <a:endParaRPr lang="en-US" dirty="0"/>
          </a:p>
          <a:p>
            <a:pPr lvl="1"/>
            <a:r>
              <a:rPr lang="en-US" sz="2000" dirty="0">
                <a:effectLst/>
                <a:ea typeface="Calibri" panose="020F0502020204030204" pitchFamily="34" charset="0"/>
              </a:rPr>
              <a:t>Describe the establishment and maintenance of a multi university network collaboration for sharing resources and student participation in diverse course offerings.</a:t>
            </a:r>
          </a:p>
          <a:p>
            <a:pPr marL="457200" lvl="1" indent="0">
              <a:buNone/>
            </a:pPr>
            <a:endParaRPr lang="en-US" sz="2000" dirty="0">
              <a:ea typeface="Calibri" panose="020F0502020204030204" pitchFamily="34" charset="0"/>
            </a:endParaRPr>
          </a:p>
          <a:p>
            <a:pPr lvl="1"/>
            <a:r>
              <a:rPr lang="en-US" sz="2000" dirty="0">
                <a:effectLst/>
                <a:ea typeface="Calibri" panose="020F0502020204030204" pitchFamily="34" charset="0"/>
              </a:rPr>
              <a:t>Examine best practices in collaborating among a community of faculty and students.</a:t>
            </a:r>
          </a:p>
          <a:p>
            <a:pPr marL="457200" lvl="1" indent="0">
              <a:buNone/>
            </a:pPr>
            <a:endParaRPr lang="en-US" sz="2000" dirty="0">
              <a:effectLst/>
              <a:ea typeface="Calibri" panose="020F0502020204030204" pitchFamily="34" charset="0"/>
            </a:endParaRPr>
          </a:p>
          <a:p>
            <a:pPr lvl="1"/>
            <a:r>
              <a:rPr lang="en-US" sz="2000" dirty="0">
                <a:effectLst/>
                <a:ea typeface="Calibri" panose="020F0502020204030204" pitchFamily="34" charset="0"/>
              </a:rPr>
              <a:t>Discuss with fellow educators their own experiences in sharing resources.</a:t>
            </a:r>
          </a:p>
          <a:p>
            <a:pPr marL="457200" lvl="1" indent="0">
              <a:buNone/>
            </a:pPr>
            <a:endParaRPr lang="en-US" dirty="0"/>
          </a:p>
        </p:txBody>
      </p:sp>
      <p:sp>
        <p:nvSpPr>
          <p:cNvPr id="4" name="Rectangle 3"/>
          <p:cNvSpPr/>
          <p:nvPr/>
        </p:nvSpPr>
        <p:spPr>
          <a:xfrm>
            <a:off x="2010957" y="547151"/>
            <a:ext cx="9282874" cy="1138773"/>
          </a:xfrm>
          <a:prstGeom prst="rect">
            <a:avLst/>
          </a:prstGeom>
          <a:solidFill>
            <a:srgbClr val="45427E">
              <a:alpha val="14902"/>
            </a:srgbClr>
          </a:solidFill>
        </p:spPr>
        <p:txBody>
          <a:bodyPr wrap="square">
            <a:spAutoFit/>
          </a:bodyPr>
          <a:lstStyle/>
          <a:p>
            <a:r>
              <a:rPr lang="en-US" sz="4400" dirty="0">
                <a:solidFill>
                  <a:srgbClr val="45427E"/>
                </a:solidFill>
                <a:latin typeface="Arial" panose="020B0604020202020204" pitchFamily="34" charset="0"/>
                <a:cs typeface="Arial" panose="020B0604020202020204" pitchFamily="34" charset="0"/>
              </a:rPr>
              <a:t>OBJECTIVES: </a:t>
            </a:r>
            <a:r>
              <a:rPr lang="en-US" sz="2400" dirty="0">
                <a:solidFill>
                  <a:srgbClr val="45427E"/>
                </a:solidFill>
                <a:latin typeface="Arial" panose="020B0604020202020204" pitchFamily="34" charset="0"/>
                <a:ea typeface="Calibri" panose="020F0502020204030204" pitchFamily="34" charset="0"/>
                <a:cs typeface="Arial" panose="020B0604020202020204" pitchFamily="34" charset="0"/>
              </a:rPr>
              <a:t>Through participation in this presentation, attendees will have the opportunity to:</a:t>
            </a:r>
            <a:endParaRPr lang="en-US" sz="2400" dirty="0">
              <a:solidFill>
                <a:srgbClr val="4542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920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A1BBFB-F361-4A4C-8EF6-AD19E14EDA11}"/>
              </a:ext>
            </a:extLst>
          </p:cNvPr>
          <p:cNvSpPr>
            <a:spLocks noGrp="1"/>
          </p:cNvSpPr>
          <p:nvPr>
            <p:ph idx="13"/>
          </p:nvPr>
        </p:nvSpPr>
        <p:spPr>
          <a:xfrm>
            <a:off x="1817978" y="1628607"/>
            <a:ext cx="9614727" cy="5051312"/>
          </a:xfrm>
        </p:spPr>
        <p:txBody>
          <a:bodyPr>
            <a:normAutofit fontScale="92500" lnSpcReduction="20000"/>
          </a:bodyPr>
          <a:lstStyle/>
          <a:p>
            <a:pPr marL="800100" lvl="2" indent="0">
              <a:buNone/>
            </a:pPr>
            <a:r>
              <a:rPr lang="en-US" sz="3500" dirty="0">
                <a:solidFill>
                  <a:schemeClr val="accent1"/>
                </a:solidFill>
                <a:latin typeface="MV Boli" panose="02000500030200090000" pitchFamily="2" charset="0"/>
                <a:cs typeface="MV Boli" panose="02000500030200090000" pitchFamily="2" charset="0"/>
              </a:rPr>
              <a:t> “I appreciated the diversity and exposure to other doctoral teaching methods”</a:t>
            </a:r>
            <a:br>
              <a:rPr lang="en-US" sz="3500" dirty="0">
                <a:solidFill>
                  <a:schemeClr val="accent1"/>
                </a:solidFill>
                <a:latin typeface="MV Boli" panose="02000500030200090000" pitchFamily="2" charset="0"/>
                <a:cs typeface="MV Boli" panose="02000500030200090000" pitchFamily="2" charset="0"/>
              </a:rPr>
            </a:br>
            <a:endParaRPr lang="en-US" sz="3500" dirty="0">
              <a:solidFill>
                <a:schemeClr val="accent1"/>
              </a:solidFill>
              <a:latin typeface="MV Boli" panose="02000500030200090000" pitchFamily="2" charset="0"/>
              <a:cs typeface="MV Boli" panose="02000500030200090000" pitchFamily="2" charset="0"/>
            </a:endParaRPr>
          </a:p>
          <a:p>
            <a:pPr marL="0" indent="0">
              <a:buNone/>
            </a:pPr>
            <a:r>
              <a:rPr lang="en-US" sz="3500" dirty="0">
                <a:latin typeface="MV Boli" panose="02000500030200090000" pitchFamily="2" charset="0"/>
                <a:cs typeface="MV Boli" panose="02000500030200090000" pitchFamily="2" charset="0"/>
              </a:rPr>
              <a:t>    </a:t>
            </a:r>
            <a:r>
              <a:rPr lang="en-US" sz="3500" dirty="0">
                <a:solidFill>
                  <a:srgbClr val="FD9827"/>
                </a:solidFill>
                <a:latin typeface="MV Boli" panose="02000500030200090000" pitchFamily="2" charset="0"/>
                <a:cs typeface="MV Boli" panose="02000500030200090000" pitchFamily="2" charset="0"/>
              </a:rPr>
              <a:t>“Networking with faculty at other</a:t>
            </a:r>
            <a:br>
              <a:rPr lang="en-US" sz="3500" dirty="0">
                <a:solidFill>
                  <a:srgbClr val="FD9827"/>
                </a:solidFill>
                <a:latin typeface="MV Boli" panose="02000500030200090000" pitchFamily="2" charset="0"/>
                <a:cs typeface="MV Boli" panose="02000500030200090000" pitchFamily="2" charset="0"/>
              </a:rPr>
            </a:br>
            <a:r>
              <a:rPr lang="en-US" sz="3500" dirty="0">
                <a:solidFill>
                  <a:srgbClr val="FD9827"/>
                </a:solidFill>
                <a:latin typeface="MV Boli" panose="02000500030200090000" pitchFamily="2" charset="0"/>
                <a:cs typeface="MV Boli" panose="02000500030200090000" pitchFamily="2" charset="0"/>
              </a:rPr>
              <a:t>     schools really helped me grow”</a:t>
            </a:r>
          </a:p>
          <a:p>
            <a:pPr marL="0" indent="0">
              <a:buNone/>
            </a:pPr>
            <a:endParaRPr lang="en-US" sz="3500" dirty="0">
              <a:latin typeface="MV Boli" panose="02000500030200090000" pitchFamily="2" charset="0"/>
              <a:cs typeface="MV Boli" panose="02000500030200090000" pitchFamily="2" charset="0"/>
            </a:endParaRPr>
          </a:p>
          <a:p>
            <a:pPr marL="0" indent="0">
              <a:buNone/>
            </a:pPr>
            <a:r>
              <a:rPr lang="en-US" sz="3500" dirty="0">
                <a:latin typeface="MV Boli" panose="02000500030200090000" pitchFamily="2" charset="0"/>
                <a:cs typeface="MV Boli" panose="02000500030200090000" pitchFamily="2" charset="0"/>
              </a:rPr>
              <a:t>     </a:t>
            </a:r>
            <a:r>
              <a:rPr lang="en-US" sz="3500" dirty="0">
                <a:solidFill>
                  <a:srgbClr val="24D2C8"/>
                </a:solidFill>
                <a:latin typeface="MV Boli" panose="02000500030200090000" pitchFamily="2" charset="0"/>
                <a:cs typeface="MV Boli" panose="02000500030200090000" pitchFamily="2" charset="0"/>
              </a:rPr>
              <a:t>“Meeting my professors was a great</a:t>
            </a:r>
            <a:br>
              <a:rPr lang="en-US" sz="3500" dirty="0">
                <a:solidFill>
                  <a:srgbClr val="24D2C8"/>
                </a:solidFill>
                <a:latin typeface="MV Boli" panose="02000500030200090000" pitchFamily="2" charset="0"/>
                <a:cs typeface="MV Boli" panose="02000500030200090000" pitchFamily="2" charset="0"/>
              </a:rPr>
            </a:br>
            <a:r>
              <a:rPr lang="en-US" sz="3500" dirty="0">
                <a:solidFill>
                  <a:srgbClr val="24D2C8"/>
                </a:solidFill>
                <a:latin typeface="MV Boli" panose="02000500030200090000" pitchFamily="2" charset="0"/>
                <a:cs typeface="MV Boli" panose="02000500030200090000" pitchFamily="2" charset="0"/>
              </a:rPr>
              <a:t>      networking opportunity…she</a:t>
            </a:r>
            <a:br>
              <a:rPr lang="en-US" sz="3500" dirty="0">
                <a:solidFill>
                  <a:srgbClr val="24D2C8"/>
                </a:solidFill>
                <a:latin typeface="MV Boli" panose="02000500030200090000" pitchFamily="2" charset="0"/>
                <a:cs typeface="MV Boli" panose="02000500030200090000" pitchFamily="2" charset="0"/>
              </a:rPr>
            </a:br>
            <a:r>
              <a:rPr lang="en-US" sz="3500" dirty="0">
                <a:solidFill>
                  <a:srgbClr val="24D2C8"/>
                </a:solidFill>
                <a:latin typeface="MV Boli" panose="02000500030200090000" pitchFamily="2" charset="0"/>
                <a:cs typeface="MV Boli" panose="02000500030200090000" pitchFamily="2" charset="0"/>
              </a:rPr>
              <a:t>      offered to continue working with me</a:t>
            </a:r>
            <a:br>
              <a:rPr lang="en-US" sz="3500" dirty="0">
                <a:solidFill>
                  <a:srgbClr val="24D2C8"/>
                </a:solidFill>
                <a:latin typeface="MV Boli" panose="02000500030200090000" pitchFamily="2" charset="0"/>
                <a:cs typeface="MV Boli" panose="02000500030200090000" pitchFamily="2" charset="0"/>
              </a:rPr>
            </a:br>
            <a:r>
              <a:rPr lang="en-US" sz="3500" dirty="0">
                <a:solidFill>
                  <a:srgbClr val="24D2C8"/>
                </a:solidFill>
                <a:latin typeface="MV Boli" panose="02000500030200090000" pitchFamily="2" charset="0"/>
                <a:cs typeface="MV Boli" panose="02000500030200090000" pitchFamily="2" charset="0"/>
              </a:rPr>
              <a:t>      throughout my PhD program.”</a:t>
            </a:r>
          </a:p>
          <a:p>
            <a:pPr marL="0" indent="0">
              <a:buNone/>
            </a:pPr>
            <a:endParaRPr lang="en-US" sz="3600" dirty="0">
              <a:latin typeface="Lucida Handwriting" panose="03010101010101010101" pitchFamily="66" charset="0"/>
            </a:endParaRPr>
          </a:p>
          <a:p>
            <a:pPr marL="0" indent="0">
              <a:buNone/>
            </a:pPr>
            <a:r>
              <a:rPr lang="en-US" sz="3600" dirty="0">
                <a:latin typeface="Lucida Handwriting" panose="03010101010101010101" pitchFamily="66" charset="0"/>
              </a:rPr>
              <a:t>     </a:t>
            </a:r>
          </a:p>
        </p:txBody>
      </p:sp>
      <p:sp>
        <p:nvSpPr>
          <p:cNvPr id="3" name="Title 1"/>
          <p:cNvSpPr txBox="1">
            <a:spLocks/>
          </p:cNvSpPr>
          <p:nvPr/>
        </p:nvSpPr>
        <p:spPr>
          <a:xfrm>
            <a:off x="2020578" y="377667"/>
            <a:ext cx="10171422" cy="1042506"/>
          </a:xfrm>
          <a:prstGeom prst="rect">
            <a:avLst/>
          </a:prstGeom>
        </p:spPr>
        <p:txBody>
          <a:bodyPr/>
          <a:lst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a:lstStyle>
          <a:p>
            <a:r>
              <a:rPr lang="en-US" dirty="0"/>
              <a:t>Student Course Evaluations</a:t>
            </a:r>
          </a:p>
        </p:txBody>
      </p:sp>
    </p:spTree>
    <p:extLst>
      <p:ext uri="{BB962C8B-B14F-4D97-AF65-F5344CB8AC3E}">
        <p14:creationId xmlns:p14="http://schemas.microsoft.com/office/powerpoint/2010/main" val="3853055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861263" y="1173073"/>
            <a:ext cx="9614727" cy="5051312"/>
          </a:xfrm>
        </p:spPr>
        <p:txBody>
          <a:bodyPr>
            <a:normAutofit lnSpcReduction="10000"/>
          </a:bodyPr>
          <a:lstStyle/>
          <a:p>
            <a:r>
              <a:rPr lang="en-US" dirty="0"/>
              <a:t>Highlights Are Diversity and Networking</a:t>
            </a:r>
          </a:p>
          <a:p>
            <a:pPr marL="0" indent="0">
              <a:lnSpc>
                <a:spcPct val="100000"/>
              </a:lnSpc>
              <a:buNone/>
            </a:pPr>
            <a:endParaRPr lang="en-US" sz="3200" dirty="0">
              <a:solidFill>
                <a:schemeClr val="accent1"/>
              </a:solidFill>
              <a:latin typeface="MV Boli" panose="02000500030200090000" pitchFamily="2" charset="0"/>
              <a:cs typeface="MV Boli" panose="02000500030200090000" pitchFamily="2" charset="0"/>
            </a:endParaRPr>
          </a:p>
          <a:p>
            <a:pPr marL="800100" lvl="2" indent="0">
              <a:lnSpc>
                <a:spcPct val="100000"/>
              </a:lnSpc>
              <a:buNone/>
            </a:pPr>
            <a:r>
              <a:rPr lang="en-US" sz="3200" dirty="0">
                <a:solidFill>
                  <a:srgbClr val="24D2C8"/>
                </a:solidFill>
                <a:latin typeface="MV Boli" panose="02000500030200090000" pitchFamily="2" charset="0"/>
                <a:cs typeface="MV Boli" panose="02000500030200090000" pitchFamily="2" charset="0"/>
              </a:rPr>
              <a:t>“Nexus is crucial to the success of our program”</a:t>
            </a:r>
          </a:p>
          <a:p>
            <a:pPr marL="800100" lvl="2" indent="0">
              <a:lnSpc>
                <a:spcPct val="100000"/>
              </a:lnSpc>
              <a:buNone/>
            </a:pPr>
            <a:r>
              <a:rPr lang="en-US" sz="3200" dirty="0">
                <a:solidFill>
                  <a:srgbClr val="FD9827"/>
                </a:solidFill>
                <a:latin typeface="MV Boli" panose="02000500030200090000" pitchFamily="2" charset="0"/>
                <a:cs typeface="MV Boli" panose="02000500030200090000" pitchFamily="2" charset="0"/>
              </a:rPr>
              <a:t/>
            </a:r>
            <a:br>
              <a:rPr lang="en-US" sz="3200" dirty="0">
                <a:solidFill>
                  <a:srgbClr val="FD9827"/>
                </a:solidFill>
                <a:latin typeface="MV Boli" panose="02000500030200090000" pitchFamily="2" charset="0"/>
                <a:cs typeface="MV Boli" panose="02000500030200090000" pitchFamily="2" charset="0"/>
              </a:rPr>
            </a:br>
            <a:r>
              <a:rPr lang="en-US" sz="3200" dirty="0">
                <a:solidFill>
                  <a:srgbClr val="FD9827"/>
                </a:solidFill>
                <a:latin typeface="MV Boli" panose="02000500030200090000" pitchFamily="2" charset="0"/>
                <a:cs typeface="MV Boli" panose="02000500030200090000" pitchFamily="2" charset="0"/>
              </a:rPr>
              <a:t>“Having this more widely distributed group of students adds depth and value”</a:t>
            </a:r>
          </a:p>
          <a:p>
            <a:pPr marL="800100" lvl="2" indent="0">
              <a:lnSpc>
                <a:spcPct val="100000"/>
              </a:lnSpc>
              <a:buNone/>
            </a:pPr>
            <a:r>
              <a:rPr lang="en-US" sz="3200" dirty="0">
                <a:latin typeface="MV Boli" panose="02000500030200090000" pitchFamily="2" charset="0"/>
                <a:cs typeface="MV Boli" panose="02000500030200090000" pitchFamily="2" charset="0"/>
              </a:rPr>
              <a:t/>
            </a:r>
            <a:br>
              <a:rPr lang="en-US" sz="3200" dirty="0">
                <a:latin typeface="MV Boli" panose="02000500030200090000" pitchFamily="2" charset="0"/>
                <a:cs typeface="MV Boli" panose="02000500030200090000" pitchFamily="2" charset="0"/>
              </a:rPr>
            </a:br>
            <a:r>
              <a:rPr lang="en-US" sz="3200" dirty="0">
                <a:latin typeface="MV Boli" panose="02000500030200090000" pitchFamily="2" charset="0"/>
                <a:cs typeface="MV Boli" panose="02000500030200090000" pitchFamily="2" charset="0"/>
              </a:rPr>
              <a:t>“Having NEXus students in the courses adds rich diversity of thought”</a:t>
            </a:r>
          </a:p>
        </p:txBody>
      </p:sp>
      <p:sp>
        <p:nvSpPr>
          <p:cNvPr id="3" name="Title 1"/>
          <p:cNvSpPr txBox="1">
            <a:spLocks/>
          </p:cNvSpPr>
          <p:nvPr/>
        </p:nvSpPr>
        <p:spPr>
          <a:xfrm>
            <a:off x="2042022" y="271241"/>
            <a:ext cx="9509717" cy="9018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University/Faculty Feedback:</a:t>
            </a:r>
            <a:endParaRPr lang="en-US" dirty="0">
              <a:solidFill>
                <a:sysClr val="windowText" lastClr="000000"/>
              </a:solidFill>
              <a:latin typeface="Arial" panose="020B0604020202020204" pitchFamily="34" charset="0"/>
              <a:cs typeface="Arial" panose="020B0604020202020204" pitchFamily="34" charset="0"/>
            </a:endParaRPr>
          </a:p>
        </p:txBody>
      </p:sp>
      <p:pic>
        <p:nvPicPr>
          <p:cNvPr id="4" name="Video 5">
            <a:hlinkClick r:id="" action="ppaction://media"/>
            <a:extLst>
              <a:ext uri="{FF2B5EF4-FFF2-40B4-BE49-F238E27FC236}">
                <a16:creationId xmlns:a16="http://schemas.microsoft.com/office/drawing/2014/main" id="{B8B658A0-F74B-414A-96D9-B035C439C9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485523" y="271241"/>
            <a:ext cx="2541223" cy="1905918"/>
          </a:xfrm>
          <a:prstGeom prst="rect">
            <a:avLst/>
          </a:prstGeom>
        </p:spPr>
      </p:pic>
    </p:spTree>
    <p:extLst>
      <p:ext uri="{BB962C8B-B14F-4D97-AF65-F5344CB8AC3E}">
        <p14:creationId xmlns:p14="http://schemas.microsoft.com/office/powerpoint/2010/main" val="61760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p:txBody>
          <a:bodyPr>
            <a:normAutofit/>
          </a:bodyPr>
          <a:lstStyle/>
          <a:p>
            <a:r>
              <a:rPr lang="en-US" dirty="0">
                <a:solidFill>
                  <a:srgbClr val="45427E"/>
                </a:solidFill>
              </a:rPr>
              <a:t>One executive committee member commented….</a:t>
            </a:r>
          </a:p>
          <a:p>
            <a:pPr marL="0" indent="0">
              <a:buNone/>
            </a:pPr>
            <a:r>
              <a:rPr lang="en-US" dirty="0"/>
              <a:t/>
            </a:r>
            <a:br>
              <a:rPr lang="en-US" dirty="0"/>
            </a:br>
            <a:endParaRPr lang="en-US" dirty="0"/>
          </a:p>
          <a:p>
            <a:pPr marL="800100" lvl="2" indent="0">
              <a:buNone/>
            </a:pPr>
            <a:r>
              <a:rPr lang="en-US" sz="3200" dirty="0">
                <a:latin typeface="MV Boli" panose="02000500030200090000" pitchFamily="2" charset="0"/>
                <a:cs typeface="MV Boli" panose="02000500030200090000" pitchFamily="2" charset="0"/>
              </a:rPr>
              <a:t>“This collaboration is invaluable, both from the standpoint of our students, as well as related to the interactions among programs of nursing education… </a:t>
            </a:r>
            <a:r>
              <a:rPr lang="en-US" sz="3200" dirty="0">
                <a:solidFill>
                  <a:srgbClr val="FD9827"/>
                </a:solidFill>
                <a:latin typeface="MV Boli" panose="02000500030200090000" pitchFamily="2" charset="0"/>
                <a:cs typeface="MV Boli" panose="02000500030200090000" pitchFamily="2" charset="0"/>
              </a:rPr>
              <a:t>We are stronger together!</a:t>
            </a:r>
            <a:r>
              <a:rPr lang="en-US" sz="3200" dirty="0">
                <a:latin typeface="MV Boli" panose="02000500030200090000" pitchFamily="2" charset="0"/>
                <a:cs typeface="MV Boli" panose="02000500030200090000" pitchFamily="2" charset="0"/>
              </a:rPr>
              <a:t>”</a:t>
            </a:r>
          </a:p>
          <a:p>
            <a:pPr marL="0" indent="0">
              <a:buNone/>
            </a:pPr>
            <a:endParaRPr lang="en-US" b="1" dirty="0">
              <a:solidFill>
                <a:schemeClr val="accent6"/>
              </a:solidFill>
            </a:endParaRPr>
          </a:p>
          <a:p>
            <a:pPr marL="0" indent="0">
              <a:buNone/>
            </a:pPr>
            <a:endParaRPr lang="en-US" b="1" dirty="0">
              <a:solidFill>
                <a:schemeClr val="accent6"/>
              </a:solidFill>
            </a:endParaRPr>
          </a:p>
        </p:txBody>
      </p:sp>
      <p:sp>
        <p:nvSpPr>
          <p:cNvPr id="3" name="Title 1"/>
          <p:cNvSpPr txBox="1">
            <a:spLocks/>
          </p:cNvSpPr>
          <p:nvPr/>
        </p:nvSpPr>
        <p:spPr>
          <a:xfrm>
            <a:off x="2042023" y="271241"/>
            <a:ext cx="6443086" cy="9018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University Feedback</a:t>
            </a:r>
            <a:endParaRPr lang="en-US"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291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4B8909-F0AD-42D6-B102-208590701E96}"/>
              </a:ext>
            </a:extLst>
          </p:cNvPr>
          <p:cNvSpPr>
            <a:spLocks noGrp="1"/>
          </p:cNvSpPr>
          <p:nvPr>
            <p:ph idx="13"/>
          </p:nvPr>
        </p:nvSpPr>
        <p:spPr/>
        <p:txBody>
          <a:bodyPr>
            <a:normAutofit/>
          </a:bodyPr>
          <a:lstStyle/>
          <a:p>
            <a:r>
              <a:rPr lang="en-US" dirty="0"/>
              <a:t>One more question…..pair and share…..</a:t>
            </a:r>
          </a:p>
          <a:p>
            <a:endParaRPr lang="en-US" dirty="0"/>
          </a:p>
          <a:p>
            <a:pPr marL="0" marR="0" indent="0" algn="l">
              <a:spcBef>
                <a:spcPts val="0"/>
              </a:spcBef>
              <a:spcAft>
                <a:spcPts val="0"/>
              </a:spcAft>
              <a:buNone/>
            </a:pPr>
            <a:r>
              <a:rPr lang="en-US" sz="1800" b="0" i="0" dirty="0">
                <a:solidFill>
                  <a:srgbClr val="1F497D"/>
                </a:solidFill>
                <a:effectLst/>
                <a:latin typeface="Times New Roman" panose="02020603050405020304" pitchFamily="18" charset="0"/>
              </a:rPr>
              <a:t>      </a:t>
            </a:r>
            <a:r>
              <a:rPr lang="en-US" b="1" i="0" dirty="0">
                <a:solidFill>
                  <a:schemeClr val="accent1"/>
                </a:solidFill>
                <a:effectLst/>
                <a:latin typeface="Lucida Handwriting" panose="03010101010101010101" pitchFamily="66" charset="0"/>
              </a:rPr>
              <a:t>   What road blocks to course sharing have you experienced?</a:t>
            </a:r>
          </a:p>
          <a:p>
            <a:pPr marL="0" indent="0" algn="l">
              <a:buNone/>
            </a:pPr>
            <a:r>
              <a:rPr lang="en-US" sz="1800" b="0" i="0" dirty="0">
                <a:solidFill>
                  <a:srgbClr val="1F497D"/>
                </a:solidFill>
                <a:effectLst/>
                <a:latin typeface="Calibri" panose="020F0502020204030204" pitchFamily="34" charset="0"/>
              </a:rPr>
              <a:t> </a:t>
            </a:r>
            <a:endParaRPr lang="en-US" b="0" i="0" dirty="0">
              <a:solidFill>
                <a:srgbClr val="50005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216569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4A4BB8-4037-47AB-8102-F79ED2BF9075}"/>
              </a:ext>
            </a:extLst>
          </p:cNvPr>
          <p:cNvSpPr>
            <a:spLocks noGrp="1"/>
          </p:cNvSpPr>
          <p:nvPr>
            <p:ph idx="13"/>
          </p:nvPr>
        </p:nvSpPr>
        <p:spPr>
          <a:xfrm>
            <a:off x="2020578" y="1806688"/>
            <a:ext cx="9563626" cy="5051312"/>
          </a:xfrm>
        </p:spPr>
        <p:txBody>
          <a:bodyPr>
            <a:normAutofit/>
          </a:bodyPr>
          <a:lstStyle/>
          <a:p>
            <a:pPr lvl="1"/>
            <a:r>
              <a:rPr lang="en-US" sz="3000" dirty="0">
                <a:effectLst/>
                <a:ea typeface="Calibri" panose="020F0502020204030204" pitchFamily="34" charset="0"/>
              </a:rPr>
              <a:t>Continuing evaluation of educational networks informs best organizational practices,</a:t>
            </a:r>
            <a:br>
              <a:rPr lang="en-US" sz="3000" dirty="0">
                <a:effectLst/>
                <a:ea typeface="Calibri" panose="020F0502020204030204" pitchFamily="34" charset="0"/>
              </a:rPr>
            </a:br>
            <a:endParaRPr lang="en-US" sz="3000" dirty="0">
              <a:effectLst/>
              <a:ea typeface="Calibri" panose="020F0502020204030204" pitchFamily="34" charset="0"/>
            </a:endParaRPr>
          </a:p>
          <a:p>
            <a:pPr lvl="1"/>
            <a:r>
              <a:rPr lang="en-US" sz="3000" dirty="0">
                <a:effectLst/>
                <a:ea typeface="Calibri" panose="020F0502020204030204" pitchFamily="34" charset="0"/>
              </a:rPr>
              <a:t>Network collaborations, such as NEXus, demonstrate that academic partnerships enhance  </a:t>
            </a:r>
            <a:r>
              <a:rPr lang="en-US" sz="3000" b="1" i="1" dirty="0">
                <a:solidFill>
                  <a:srgbClr val="FD9827"/>
                </a:solidFill>
                <a:effectLst/>
                <a:ea typeface="Calibri" panose="020F0502020204030204" pitchFamily="34" charset="0"/>
              </a:rPr>
              <a:t>resilience</a:t>
            </a:r>
            <a:r>
              <a:rPr lang="en-US" sz="3000" dirty="0">
                <a:effectLst/>
                <a:ea typeface="Calibri" panose="020F0502020204030204" pitchFamily="34" charset="0"/>
              </a:rPr>
              <a:t>-- of educators, institutions and students. </a:t>
            </a:r>
            <a:br>
              <a:rPr lang="en-US" sz="3000" dirty="0">
                <a:effectLst/>
                <a:ea typeface="Calibri" panose="020F0502020204030204" pitchFamily="34" charset="0"/>
              </a:rPr>
            </a:br>
            <a:endParaRPr lang="en-US" sz="3000" dirty="0">
              <a:effectLst/>
              <a:ea typeface="Calibri" panose="020F0502020204030204" pitchFamily="34" charset="0"/>
            </a:endParaRPr>
          </a:p>
          <a:p>
            <a:pPr lvl="1"/>
            <a:r>
              <a:rPr lang="en-US" sz="3000" dirty="0">
                <a:ea typeface="Calibri" panose="020F0502020204030204" pitchFamily="34" charset="0"/>
              </a:rPr>
              <a:t>Programs, such as NEXus, f</a:t>
            </a:r>
            <a:r>
              <a:rPr lang="en-US" sz="3000" dirty="0">
                <a:effectLst/>
                <a:ea typeface="Calibri" panose="020F0502020204030204" pitchFamily="34" charset="0"/>
              </a:rPr>
              <a:t>acilitate the preparation of clinical and nursing educational leaders.</a:t>
            </a:r>
          </a:p>
        </p:txBody>
      </p:sp>
      <p:sp>
        <p:nvSpPr>
          <p:cNvPr id="3" name="Title 1"/>
          <p:cNvSpPr txBox="1">
            <a:spLocks/>
          </p:cNvSpPr>
          <p:nvPr/>
        </p:nvSpPr>
        <p:spPr>
          <a:xfrm>
            <a:off x="2020578" y="377667"/>
            <a:ext cx="9612321" cy="1042506"/>
          </a:xfrm>
          <a:prstGeom prst="rect">
            <a:avLst/>
          </a:prstGeom>
          <a:solidFill>
            <a:srgbClr val="45427E">
              <a:alpha val="14902"/>
            </a:srgbClr>
          </a:solidFill>
        </p:spPr>
        <p:txBody>
          <a:bodyPr/>
          <a:lst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a:lstStyle>
          <a:p>
            <a:r>
              <a:rPr lang="en-US" dirty="0"/>
              <a:t>CONCLUSIONS:</a:t>
            </a:r>
          </a:p>
        </p:txBody>
      </p:sp>
    </p:spTree>
    <p:extLst>
      <p:ext uri="{BB962C8B-B14F-4D97-AF65-F5344CB8AC3E}">
        <p14:creationId xmlns:p14="http://schemas.microsoft.com/office/powerpoint/2010/main" val="2825543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688121" y="2461848"/>
            <a:ext cx="9614727" cy="1525802"/>
          </a:xfrm>
        </p:spPr>
        <p:txBody>
          <a:bodyPr>
            <a:normAutofit/>
          </a:bodyPr>
          <a:lstStyle/>
          <a:p>
            <a:pPr marL="0" indent="0" algn="ctr">
              <a:buNone/>
            </a:pPr>
            <a:r>
              <a:rPr lang="en-US" sz="5400" b="1" dirty="0">
                <a:solidFill>
                  <a:schemeClr val="accent1"/>
                </a:solidFill>
                <a:latin typeface="Jokerman" panose="04090605060D06020702" pitchFamily="82" charset="0"/>
              </a:rPr>
              <a:t>Questions</a:t>
            </a:r>
          </a:p>
        </p:txBody>
      </p:sp>
    </p:spTree>
    <p:extLst>
      <p:ext uri="{BB962C8B-B14F-4D97-AF65-F5344CB8AC3E}">
        <p14:creationId xmlns:p14="http://schemas.microsoft.com/office/powerpoint/2010/main" val="207885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3"/>
          </p:nvPr>
        </p:nvSpPr>
        <p:spPr>
          <a:xfrm>
            <a:off x="1845031" y="989322"/>
            <a:ext cx="9614727" cy="5398422"/>
          </a:xfrm>
        </p:spPr>
        <p:txBody>
          <a:bodyPr>
            <a:normAutofit fontScale="47500" lnSpcReduction="20000"/>
          </a:bodyPr>
          <a:lstStyle/>
          <a:p>
            <a:pPr marL="0" lvl="0" indent="0">
              <a:buNone/>
            </a:pPr>
            <a:r>
              <a:rPr lang="en-US" dirty="0">
                <a:hlinkClick r:id="rId2"/>
              </a:rPr>
              <a:t>Resources:  </a:t>
            </a:r>
            <a:r>
              <a:rPr lang="en-US" dirty="0">
                <a:solidFill>
                  <a:srgbClr val="45427E"/>
                </a:solidFill>
                <a:hlinkClick r:id="rId2"/>
              </a:rPr>
              <a:t/>
            </a:r>
            <a:br>
              <a:rPr lang="en-US" dirty="0">
                <a:solidFill>
                  <a:srgbClr val="45427E"/>
                </a:solidFill>
                <a:hlinkClick r:id="rId2"/>
              </a:rPr>
            </a:br>
            <a:r>
              <a:rPr lang="en-US" dirty="0">
                <a:solidFill>
                  <a:srgbClr val="45427E"/>
                </a:solidFill>
                <a:hlinkClick r:id="rId2"/>
              </a:rPr>
              <a:t>www.winnexus.org</a:t>
            </a:r>
            <a:endParaRPr lang="en-US" dirty="0">
              <a:solidFill>
                <a:srgbClr val="45427E"/>
              </a:solidFill>
            </a:endParaRPr>
          </a:p>
          <a:p>
            <a:pPr lvl="1">
              <a:buFont typeface="Arial" panose="020B0604020202020204" pitchFamily="34" charset="0"/>
              <a:buChar char="►"/>
            </a:pPr>
            <a:r>
              <a:rPr lang="en-US" dirty="0">
                <a:solidFill>
                  <a:srgbClr val="45427E"/>
                </a:solidFill>
              </a:rPr>
              <a:t>The Benefits of Joining NEXus</a:t>
            </a:r>
          </a:p>
          <a:p>
            <a:pPr lvl="1">
              <a:buFont typeface="Arial" panose="020B0604020202020204" pitchFamily="34" charset="0"/>
              <a:buChar char="►"/>
            </a:pPr>
            <a:r>
              <a:rPr lang="en-US" dirty="0"/>
              <a:t>Real Time Catalog of Course Offerings</a:t>
            </a:r>
          </a:p>
          <a:p>
            <a:pPr lvl="1">
              <a:buFont typeface="Arial" panose="020B0604020202020204" pitchFamily="34" charset="0"/>
              <a:buChar char="►"/>
            </a:pPr>
            <a:r>
              <a:rPr lang="en-US" dirty="0">
                <a:solidFill>
                  <a:srgbClr val="45427E"/>
                </a:solidFill>
              </a:rPr>
              <a:t>How to Enroll for Students</a:t>
            </a:r>
          </a:p>
          <a:p>
            <a:pPr lvl="1">
              <a:buFont typeface="Arial" panose="020B0604020202020204" pitchFamily="34" charset="0"/>
              <a:buChar char="►"/>
            </a:pPr>
            <a:r>
              <a:rPr lang="en-US" dirty="0">
                <a:solidFill>
                  <a:srgbClr val="45427E"/>
                </a:solidFill>
              </a:rPr>
              <a:t>Campus Contacts</a:t>
            </a:r>
          </a:p>
          <a:p>
            <a:pPr lvl="1"/>
            <a:r>
              <a:rPr lang="en-US" dirty="0">
                <a:solidFill>
                  <a:srgbClr val="45427E"/>
                </a:solidFill>
              </a:rPr>
              <a:t>Cluster </a:t>
            </a:r>
            <a:r>
              <a:rPr lang="en-US" dirty="0"/>
              <a:t>Descriptions </a:t>
            </a:r>
          </a:p>
          <a:p>
            <a:pPr lvl="1"/>
            <a:r>
              <a:rPr lang="en-US" dirty="0"/>
              <a:t>Member Packet Information</a:t>
            </a:r>
          </a:p>
          <a:p>
            <a:pPr lvl="1"/>
            <a:r>
              <a:rPr lang="en-US" dirty="0">
                <a:hlinkClick r:id="rId3"/>
              </a:rPr>
              <a:t>2019-20 Annual Course Listing and Report</a:t>
            </a:r>
            <a:endParaRPr lang="en-US" dirty="0"/>
          </a:p>
          <a:p>
            <a:pPr lvl="1"/>
            <a:r>
              <a:rPr lang="en-US" dirty="0">
                <a:hlinkClick r:id="rId4"/>
              </a:rPr>
              <a:t>Quick Handout:</a:t>
            </a:r>
            <a:r>
              <a:rPr lang="en-US" dirty="0">
                <a:solidFill>
                  <a:srgbClr val="45427E"/>
                </a:solidFill>
                <a:hlinkClick r:id="rId4"/>
              </a:rPr>
              <a:t> Overview of NEXus</a:t>
            </a:r>
            <a:r>
              <a:rPr lang="en-US" dirty="0">
                <a:solidFill>
                  <a:srgbClr val="45427E"/>
                </a:solidFill>
              </a:rPr>
              <a:t/>
            </a:r>
            <a:br>
              <a:rPr lang="en-US" dirty="0">
                <a:solidFill>
                  <a:srgbClr val="45427E"/>
                </a:solidFill>
              </a:rPr>
            </a:br>
            <a:endParaRPr lang="en-US" dirty="0">
              <a:solidFill>
                <a:srgbClr val="45427E"/>
              </a:solidFill>
            </a:endParaRPr>
          </a:p>
          <a:p>
            <a:pPr marL="0" lvl="0" indent="0">
              <a:buNone/>
            </a:pPr>
            <a:r>
              <a:rPr lang="en-US" dirty="0">
                <a:hlinkClick r:id="rId2"/>
              </a:rPr>
              <a:t>References for Faculty Salary and Course Development Costs:</a:t>
            </a:r>
          </a:p>
          <a:p>
            <a:r>
              <a:rPr lang="en-US" dirty="0"/>
              <a:t>American Association of Colleges of Nursing. Table 76, Associate Professor Rank (Total all Institutions and Doctoral Degree Level). 2019-2020 Salaries of Instructional and Administrative Nursing in Baccalaureate and Graduate Programs in Nursing, Washington, DC.</a:t>
            </a:r>
          </a:p>
          <a:p>
            <a:r>
              <a:rPr lang="en-US" dirty="0"/>
              <a:t>American Association of University Professors. Survey Report Tables 8 &amp;9.  Annual Report on the Economic Status of the Profession, 2019-20</a:t>
            </a:r>
          </a:p>
          <a:p>
            <a:r>
              <a:rPr lang="en-US" dirty="0"/>
              <a:t>Chapman, B. (2010). How Long Does it Take to Create Learning? [Research Study]. Development Ratios - Summary Table. Published by Chapman Alliance LLC. from </a:t>
            </a:r>
            <a:r>
              <a:rPr lang="en-US" dirty="0">
                <a:hlinkClick r:id="rId5"/>
              </a:rPr>
              <a:t>www.chapmanalliance.com</a:t>
            </a:r>
            <a:endParaRPr lang="en-US" dirty="0"/>
          </a:p>
          <a:p>
            <a:r>
              <a:rPr lang="en-US" dirty="0" err="1"/>
              <a:t>Defelice</a:t>
            </a:r>
            <a:r>
              <a:rPr lang="en-US" dirty="0"/>
              <a:t>, Robyn A. "How Long Does It Take to Develop Training? New Question, New Answers." Web blog post ATD Association for Talent Development. ATD Global. 13 Jan. 2021. Web. 25 Feb. 2021. </a:t>
            </a:r>
          </a:p>
          <a:p>
            <a:r>
              <a:rPr lang="en-US" dirty="0"/>
              <a:t>Freeman, Lee A. "Instructor Time Requirements to Develop and Teach Online Courses." Web post Online Journal of Distance Learning Administration, Volume XVIII, Number I. University of West Georgia, Distance Education Center, Spring 2015. 25 Feb. 2021.</a:t>
            </a:r>
          </a:p>
          <a:p>
            <a:r>
              <a:rPr lang="en-US" dirty="0" err="1"/>
              <a:t>Safai</a:t>
            </a:r>
            <a:r>
              <a:rPr lang="en-US" dirty="0"/>
              <a:t>, Alan. "How long does it take to develop an online course?" Web blog post eLearning Blog. The University of Texas at Dallas, 8 Apr. 2019.  Web. 25 Feb. 2021.</a:t>
            </a:r>
          </a:p>
        </p:txBody>
      </p:sp>
      <p:sp>
        <p:nvSpPr>
          <p:cNvPr id="5" name="Title 1"/>
          <p:cNvSpPr txBox="1">
            <a:spLocks/>
          </p:cNvSpPr>
          <p:nvPr/>
        </p:nvSpPr>
        <p:spPr>
          <a:xfrm>
            <a:off x="1646183" y="174925"/>
            <a:ext cx="9656666" cy="8143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5427E"/>
                </a:solidFill>
                <a:latin typeface="Arial" panose="020B0604020202020204" pitchFamily="34" charset="0"/>
                <a:cs typeface="Arial" panose="020B0604020202020204" pitchFamily="34" charset="0"/>
              </a:rPr>
              <a:t>References/Resources</a:t>
            </a:r>
            <a:endParaRPr lang="en-US" sz="2800" dirty="0">
              <a:solidFill>
                <a:srgbClr val="4542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05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71249" y="1313327"/>
            <a:ext cx="2920751" cy="646331"/>
          </a:xfrm>
          <a:prstGeom prst="rect">
            <a:avLst/>
          </a:prstGeom>
          <a:solidFill>
            <a:srgbClr val="24D2C8">
              <a:alpha val="25000"/>
            </a:srgbClr>
          </a:solidFill>
        </p:spPr>
        <p:txBody>
          <a:bodyPr wrap="square" rtlCol="0">
            <a:spAutoFit/>
          </a:bodyPr>
          <a:lstStyle/>
          <a:p>
            <a:pPr algn="ctr"/>
            <a:r>
              <a:rPr lang="en-US" sz="3600" b="1" dirty="0">
                <a:solidFill>
                  <a:srgbClr val="45427E"/>
                </a:solidFill>
              </a:rPr>
              <a:t>TODAY</a:t>
            </a:r>
          </a:p>
        </p:txBody>
      </p:sp>
      <p:sp>
        <p:nvSpPr>
          <p:cNvPr id="3" name="Content Placeholder 2"/>
          <p:cNvSpPr>
            <a:spLocks noGrp="1"/>
          </p:cNvSpPr>
          <p:nvPr>
            <p:ph idx="13"/>
          </p:nvPr>
        </p:nvSpPr>
        <p:spPr>
          <a:xfrm>
            <a:off x="1821750" y="1385125"/>
            <a:ext cx="7207643" cy="4534127"/>
          </a:xfrm>
        </p:spPr>
        <p:txBody>
          <a:bodyPr>
            <a:normAutofit fontScale="70000" lnSpcReduction="20000"/>
          </a:bodyPr>
          <a:lstStyle/>
          <a:p>
            <a:pPr marL="0" indent="0">
              <a:lnSpc>
                <a:spcPct val="120000"/>
              </a:lnSpc>
              <a:buNone/>
            </a:pPr>
            <a:r>
              <a:rPr lang="en-US" b="1" dirty="0">
                <a:solidFill>
                  <a:srgbClr val="45427E"/>
                </a:solidFill>
              </a:rPr>
              <a:t>WHY</a:t>
            </a:r>
            <a:r>
              <a:rPr lang="en-US" dirty="0">
                <a:solidFill>
                  <a:srgbClr val="45427E"/>
                </a:solidFill>
              </a:rPr>
              <a:t/>
            </a:r>
            <a:br>
              <a:rPr lang="en-US" dirty="0">
                <a:solidFill>
                  <a:srgbClr val="45427E"/>
                </a:solidFill>
              </a:rPr>
            </a:br>
            <a:r>
              <a:rPr lang="en-US" dirty="0">
                <a:solidFill>
                  <a:srgbClr val="45427E"/>
                </a:solidFill>
              </a:rPr>
              <a:t>► Address nursing and nurse educator shortage</a:t>
            </a:r>
            <a:br>
              <a:rPr lang="en-US" dirty="0">
                <a:solidFill>
                  <a:srgbClr val="45427E"/>
                </a:solidFill>
              </a:rPr>
            </a:br>
            <a:r>
              <a:rPr lang="en-US" dirty="0">
                <a:solidFill>
                  <a:srgbClr val="45427E"/>
                </a:solidFill>
              </a:rPr>
              <a:t>► Facilitate doctoral students in completing programs via distance learning</a:t>
            </a:r>
          </a:p>
          <a:p>
            <a:pPr marL="0" indent="0">
              <a:lnSpc>
                <a:spcPct val="120000"/>
              </a:lnSpc>
              <a:buNone/>
            </a:pPr>
            <a:r>
              <a:rPr lang="en-US" dirty="0">
                <a:solidFill>
                  <a:srgbClr val="45427E"/>
                </a:solidFill>
              </a:rPr>
              <a:t>► Collaborate across organizational systems to impact change in education and practice</a:t>
            </a:r>
            <a:endParaRPr lang="en-US" b="1" dirty="0">
              <a:solidFill>
                <a:srgbClr val="45427E"/>
              </a:solidFill>
            </a:endParaRPr>
          </a:p>
          <a:p>
            <a:pPr marL="0" indent="0">
              <a:lnSpc>
                <a:spcPct val="120000"/>
              </a:lnSpc>
              <a:buNone/>
            </a:pPr>
            <a:endParaRPr lang="en-US" b="1" dirty="0">
              <a:solidFill>
                <a:srgbClr val="45427E"/>
              </a:solidFill>
            </a:endParaRPr>
          </a:p>
          <a:p>
            <a:pPr marL="0" indent="0">
              <a:lnSpc>
                <a:spcPct val="120000"/>
              </a:lnSpc>
              <a:buNone/>
            </a:pPr>
            <a:r>
              <a:rPr lang="en-US" b="1" dirty="0">
                <a:solidFill>
                  <a:srgbClr val="45427E"/>
                </a:solidFill>
              </a:rPr>
              <a:t>MEETING </a:t>
            </a:r>
            <a:r>
              <a:rPr lang="en-US" b="1" dirty="0"/>
              <a:t>THE </a:t>
            </a:r>
            <a:r>
              <a:rPr lang="en-US" b="1" dirty="0">
                <a:solidFill>
                  <a:srgbClr val="45427E"/>
                </a:solidFill>
              </a:rPr>
              <a:t>GOALS….</a:t>
            </a:r>
            <a:r>
              <a:rPr lang="en-US" dirty="0">
                <a:solidFill>
                  <a:srgbClr val="45427E"/>
                </a:solidFill>
              </a:rPr>
              <a:t/>
            </a:r>
            <a:br>
              <a:rPr lang="en-US" dirty="0">
                <a:solidFill>
                  <a:srgbClr val="45427E"/>
                </a:solidFill>
              </a:rPr>
            </a:br>
            <a:r>
              <a:rPr lang="en-US" dirty="0">
                <a:solidFill>
                  <a:srgbClr val="45427E"/>
                </a:solidFill>
              </a:rPr>
              <a:t>► Reduce cost of creating online courses</a:t>
            </a:r>
            <a:br>
              <a:rPr lang="en-US" dirty="0">
                <a:solidFill>
                  <a:srgbClr val="45427E"/>
                </a:solidFill>
              </a:rPr>
            </a:br>
            <a:r>
              <a:rPr lang="en-US" dirty="0">
                <a:solidFill>
                  <a:srgbClr val="45427E"/>
                </a:solidFill>
              </a:rPr>
              <a:t>► Increase course offerings for students</a:t>
            </a:r>
            <a:br>
              <a:rPr lang="en-US" dirty="0">
                <a:solidFill>
                  <a:srgbClr val="45427E"/>
                </a:solidFill>
              </a:rPr>
            </a:br>
            <a:r>
              <a:rPr lang="en-US" dirty="0">
                <a:solidFill>
                  <a:srgbClr val="45427E"/>
                </a:solidFill>
              </a:rPr>
              <a:t>► Overcome administrative barriers of shared courses</a:t>
            </a:r>
            <a:br>
              <a:rPr lang="en-US" dirty="0">
                <a:solidFill>
                  <a:srgbClr val="45427E"/>
                </a:solidFill>
              </a:rPr>
            </a:br>
            <a:r>
              <a:rPr lang="en-US" dirty="0">
                <a:solidFill>
                  <a:srgbClr val="45427E"/>
                </a:solidFill>
              </a:rPr>
              <a:t>► Collaborate to p</a:t>
            </a:r>
            <a:r>
              <a:rPr lang="en-US" dirty="0"/>
              <a:t>romote </a:t>
            </a:r>
            <a:r>
              <a:rPr lang="en-US" dirty="0">
                <a:solidFill>
                  <a:srgbClr val="45427E"/>
                </a:solidFill>
              </a:rPr>
              <a:t>change in education and practice</a:t>
            </a:r>
            <a:endParaRPr lang="en-US" dirty="0"/>
          </a:p>
        </p:txBody>
      </p:sp>
      <p:sp>
        <p:nvSpPr>
          <p:cNvPr id="2" name="Title 1"/>
          <p:cNvSpPr>
            <a:spLocks noGrp="1"/>
          </p:cNvSpPr>
          <p:nvPr>
            <p:ph type="title" idx="4294967295"/>
          </p:nvPr>
        </p:nvSpPr>
        <p:spPr>
          <a:xfrm>
            <a:off x="1821751" y="22225"/>
            <a:ext cx="10370250" cy="1317625"/>
          </a:xfrm>
        </p:spPr>
        <p:txBody>
          <a:bodyPr>
            <a:normAutofit/>
          </a:bodyPr>
          <a:lstStyle/>
          <a:p>
            <a:r>
              <a:rPr lang="en-US" dirty="0">
                <a:solidFill>
                  <a:srgbClr val="45427E"/>
                </a:solidFill>
                <a:latin typeface="Arial" panose="020B0604020202020204" pitchFamily="34" charset="0"/>
                <a:cs typeface="Arial" panose="020B0604020202020204" pitchFamily="34" charset="0"/>
              </a:rPr>
              <a:t>The Nursing Education Xchange</a:t>
            </a:r>
          </a:p>
        </p:txBody>
      </p:sp>
      <p:sp>
        <p:nvSpPr>
          <p:cNvPr id="7" name="Rectangle 6"/>
          <p:cNvSpPr/>
          <p:nvPr/>
        </p:nvSpPr>
        <p:spPr>
          <a:xfrm>
            <a:off x="-7474" y="1"/>
            <a:ext cx="1531474" cy="6858000"/>
          </a:xfrm>
          <a:prstGeom prst="rect">
            <a:avLst/>
          </a:prstGeom>
          <a:solidFill>
            <a:srgbClr val="4542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0691" y="5354455"/>
            <a:ext cx="1595157" cy="711685"/>
          </a:xfrm>
          <a:prstGeom prst="rect">
            <a:avLst/>
          </a:prstGeom>
        </p:spPr>
      </p:pic>
      <p:graphicFrame>
        <p:nvGraphicFramePr>
          <p:cNvPr id="6" name="Diagram 5"/>
          <p:cNvGraphicFramePr/>
          <p:nvPr>
            <p:extLst>
              <p:ext uri="{D42A27DB-BD31-4B8C-83A1-F6EECF244321}">
                <p14:modId xmlns:p14="http://schemas.microsoft.com/office/powerpoint/2010/main" val="3603144739"/>
              </p:ext>
            </p:extLst>
          </p:nvPr>
        </p:nvGraphicFramePr>
        <p:xfrm>
          <a:off x="9327143" y="1959658"/>
          <a:ext cx="2331990" cy="4424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30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E2C338-571E-4C04-BC8F-43DEE0F29097}"/>
              </a:ext>
            </a:extLst>
          </p:cNvPr>
          <p:cNvSpPr>
            <a:spLocks noGrp="1"/>
          </p:cNvSpPr>
          <p:nvPr>
            <p:ph idx="13"/>
          </p:nvPr>
        </p:nvSpPr>
        <p:spPr>
          <a:xfrm>
            <a:off x="1845031" y="2028825"/>
            <a:ext cx="9614727" cy="2628900"/>
          </a:xfrm>
        </p:spPr>
        <p:txBody>
          <a:bodyPr>
            <a:normAutofit/>
          </a:bodyPr>
          <a:lstStyle/>
          <a:p>
            <a:pPr lvl="1"/>
            <a:r>
              <a:rPr lang="en-US" sz="3200" dirty="0"/>
              <a:t>Historical overview</a:t>
            </a:r>
          </a:p>
          <a:p>
            <a:pPr lvl="1"/>
            <a:r>
              <a:rPr lang="en-US" sz="3200" dirty="0"/>
              <a:t>Operating processes</a:t>
            </a:r>
          </a:p>
        </p:txBody>
      </p:sp>
      <p:pic>
        <p:nvPicPr>
          <p:cNvPr id="9" name="Picture 8" descr="A picture containing office&#10;&#10;Description automatically generated">
            <a:extLst>
              <a:ext uri="{FF2B5EF4-FFF2-40B4-BE49-F238E27FC236}">
                <a16:creationId xmlns:a16="http://schemas.microsoft.com/office/drawing/2014/main" id="{5EAE02DD-FDBD-4EC5-B3A2-F6DDBD4BBC7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777730" y="2028825"/>
            <a:ext cx="3793366" cy="3571874"/>
          </a:xfrm>
          <a:prstGeom prst="rect">
            <a:avLst/>
          </a:prstGeom>
        </p:spPr>
      </p:pic>
      <p:sp>
        <p:nvSpPr>
          <p:cNvPr id="10" name="TextBox 9">
            <a:extLst>
              <a:ext uri="{FF2B5EF4-FFF2-40B4-BE49-F238E27FC236}">
                <a16:creationId xmlns:a16="http://schemas.microsoft.com/office/drawing/2014/main" id="{AD6878B6-25FA-46AB-A8B1-8C643FC9310E}"/>
              </a:ext>
            </a:extLst>
          </p:cNvPr>
          <p:cNvSpPr txBox="1"/>
          <p:nvPr/>
        </p:nvSpPr>
        <p:spPr>
          <a:xfrm rot="10800000" flipV="1">
            <a:off x="9674413" y="6198802"/>
            <a:ext cx="2438399"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hlinkClick r:id="rId3" tooltip="http://mcqquestions.com/online-quiz-on-computer-networking-set-2"/>
              </a:rPr>
              <a:t>This Photo</a:t>
            </a:r>
            <a:r>
              <a:rPr lang="en-US" sz="900" dirty="0">
                <a:latin typeface="Arial" panose="020B0604020202020204" pitchFamily="34" charset="0"/>
                <a:cs typeface="Arial" panose="020B0604020202020204" pitchFamily="34" charset="0"/>
              </a:rPr>
              <a:t> by Unknown Author is licensed under </a:t>
            </a:r>
            <a:r>
              <a:rPr lang="en-US" sz="900" dirty="0">
                <a:latin typeface="Arial" panose="020B0604020202020204" pitchFamily="34" charset="0"/>
                <a:cs typeface="Arial" panose="020B0604020202020204" pitchFamily="34" charset="0"/>
                <a:hlinkClick r:id="rId4" tooltip="https://creativecommons.org/licenses/by-nc-nd/3.0/"/>
              </a:rPr>
              <a:t>CC BY-NC-ND</a:t>
            </a:r>
            <a:endParaRPr lang="en-US" sz="900" dirty="0">
              <a:latin typeface="Arial" panose="020B0604020202020204" pitchFamily="34" charset="0"/>
              <a:cs typeface="Arial" panose="020B0604020202020204" pitchFamily="34" charset="0"/>
            </a:endParaRPr>
          </a:p>
        </p:txBody>
      </p:sp>
      <p:sp>
        <p:nvSpPr>
          <p:cNvPr id="5" name="Title 1"/>
          <p:cNvSpPr txBox="1">
            <a:spLocks/>
          </p:cNvSpPr>
          <p:nvPr/>
        </p:nvSpPr>
        <p:spPr>
          <a:xfrm>
            <a:off x="1769739" y="397275"/>
            <a:ext cx="10171422" cy="1042506"/>
          </a:xfrm>
          <a:prstGeom prst="rect">
            <a:avLst/>
          </a:prstGeom>
        </p:spPr>
        <p:txBody>
          <a:bodyPr/>
          <a:lstStyle>
            <a:lvl1pPr algn="l" defTabSz="914400" rtl="0" eaLnBrk="1" latinLnBrk="0" hangingPunct="1">
              <a:lnSpc>
                <a:spcPct val="90000"/>
              </a:lnSpc>
              <a:spcBef>
                <a:spcPct val="0"/>
              </a:spcBef>
              <a:buNone/>
              <a:defRPr sz="4400" kern="1200">
                <a:solidFill>
                  <a:srgbClr val="45427E"/>
                </a:solidFill>
                <a:latin typeface="Arial" panose="020B0604020202020204" pitchFamily="34" charset="0"/>
                <a:ea typeface="+mj-ea"/>
                <a:cs typeface="Arial" panose="020B0604020202020204" pitchFamily="34" charset="0"/>
              </a:defRPr>
            </a:lvl1pPr>
          </a:lstStyle>
          <a:p>
            <a:r>
              <a:rPr lang="en-US" dirty="0"/>
              <a:t>Background</a:t>
            </a:r>
          </a:p>
        </p:txBody>
      </p:sp>
    </p:spTree>
    <p:extLst>
      <p:ext uri="{BB962C8B-B14F-4D97-AF65-F5344CB8AC3E}">
        <p14:creationId xmlns:p14="http://schemas.microsoft.com/office/powerpoint/2010/main" val="3193984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59359" y="3342690"/>
            <a:ext cx="8279086" cy="3269126"/>
          </a:xfrm>
          <a:prstGeom prst="rect">
            <a:avLst/>
          </a:prstGeom>
        </p:spPr>
      </p:pic>
      <p:pic>
        <p:nvPicPr>
          <p:cNvPr id="6" name="Picture 5"/>
          <p:cNvPicPr>
            <a:picLocks noChangeAspect="1"/>
          </p:cNvPicPr>
          <p:nvPr/>
        </p:nvPicPr>
        <p:blipFill>
          <a:blip r:embed="rId3"/>
          <a:stretch>
            <a:fillRect/>
          </a:stretch>
        </p:blipFill>
        <p:spPr>
          <a:xfrm>
            <a:off x="2500666" y="554291"/>
            <a:ext cx="2320274" cy="2788399"/>
          </a:xfrm>
          <a:prstGeom prst="rect">
            <a:avLst/>
          </a:prstGeom>
        </p:spPr>
      </p:pic>
      <p:pic>
        <p:nvPicPr>
          <p:cNvPr id="7" name="Picture 6"/>
          <p:cNvPicPr>
            <a:picLocks noChangeAspect="1"/>
          </p:cNvPicPr>
          <p:nvPr/>
        </p:nvPicPr>
        <p:blipFill>
          <a:blip r:embed="rId4"/>
          <a:stretch>
            <a:fillRect/>
          </a:stretch>
        </p:blipFill>
        <p:spPr>
          <a:xfrm>
            <a:off x="5176983" y="391696"/>
            <a:ext cx="2754775" cy="2656390"/>
          </a:xfrm>
          <a:prstGeom prst="rect">
            <a:avLst/>
          </a:prstGeom>
        </p:spPr>
      </p:pic>
      <p:pic>
        <p:nvPicPr>
          <p:cNvPr id="9" name="Picture 8"/>
          <p:cNvPicPr>
            <a:picLocks noChangeAspect="1"/>
          </p:cNvPicPr>
          <p:nvPr/>
        </p:nvPicPr>
        <p:blipFill>
          <a:blip r:embed="rId5"/>
          <a:stretch>
            <a:fillRect/>
          </a:stretch>
        </p:blipFill>
        <p:spPr>
          <a:xfrm>
            <a:off x="8343483" y="554291"/>
            <a:ext cx="2567036" cy="2950994"/>
          </a:xfrm>
          <a:prstGeom prst="rect">
            <a:avLst/>
          </a:prstGeom>
        </p:spPr>
      </p:pic>
      <p:sp>
        <p:nvSpPr>
          <p:cNvPr id="14" name="Rectangle 13"/>
          <p:cNvSpPr/>
          <p:nvPr/>
        </p:nvSpPr>
        <p:spPr>
          <a:xfrm>
            <a:off x="-8505" y="0"/>
            <a:ext cx="1531474" cy="6858000"/>
          </a:xfrm>
          <a:prstGeom prst="rect">
            <a:avLst/>
          </a:prstGeom>
          <a:solidFill>
            <a:srgbClr val="45427E"/>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dirty="0">
                <a:solidFill>
                  <a:schemeClr val="accent1">
                    <a:lumMod val="60000"/>
                    <a:lumOff val="40000"/>
                  </a:schemeClr>
                </a:solidFill>
              </a:rPr>
              <a:t>                      </a:t>
            </a:r>
            <a:r>
              <a:rPr lang="en-US" sz="3200" dirty="0">
                <a:solidFill>
                  <a:schemeClr val="bg1"/>
                </a:solidFill>
                <a:latin typeface="Arial" panose="020B0604020202020204" pitchFamily="34" charset="0"/>
                <a:cs typeface="Arial" panose="020B0604020202020204" pitchFamily="34" charset="0"/>
              </a:rPr>
              <a:t>The Community</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60818" y="5126351"/>
            <a:ext cx="1853112" cy="82677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8416" y="5722924"/>
            <a:ext cx="687531" cy="688697"/>
          </a:xfrm>
          <a:prstGeom prst="rect">
            <a:avLst/>
          </a:prstGeom>
        </p:spPr>
      </p:pic>
    </p:spTree>
    <p:extLst>
      <p:ext uri="{BB962C8B-B14F-4D97-AF65-F5344CB8AC3E}">
        <p14:creationId xmlns:p14="http://schemas.microsoft.com/office/powerpoint/2010/main" val="274668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2728904" y="1031059"/>
            <a:ext cx="7782101" cy="5035020"/>
          </a:xfrm>
        </p:spPr>
      </p:pic>
    </p:spTree>
    <p:extLst>
      <p:ext uri="{BB962C8B-B14F-4D97-AF65-F5344CB8AC3E}">
        <p14:creationId xmlns:p14="http://schemas.microsoft.com/office/powerpoint/2010/main" val="177648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61FEFA-FBD7-4802-AFB3-88B782F9CA13}"/>
              </a:ext>
            </a:extLst>
          </p:cNvPr>
          <p:cNvSpPr>
            <a:spLocks noGrp="1"/>
          </p:cNvSpPr>
          <p:nvPr>
            <p:ph idx="13"/>
          </p:nvPr>
        </p:nvSpPr>
        <p:spPr/>
        <p:txBody>
          <a:bodyPr>
            <a:normAutofit/>
          </a:bodyPr>
          <a:lstStyle/>
          <a:p>
            <a:pPr marL="0" indent="0">
              <a:buNone/>
            </a:pPr>
            <a:endParaRPr lang="en-US" dirty="0"/>
          </a:p>
          <a:p>
            <a:pPr marL="0" indent="0">
              <a:buNone/>
            </a:pPr>
            <a:r>
              <a:rPr lang="en-US" dirty="0"/>
              <a:t>Pair and share---turn to your neighbor and…..</a:t>
            </a:r>
          </a:p>
          <a:p>
            <a:pPr marL="0" indent="0">
              <a:buNone/>
            </a:pPr>
            <a:endParaRPr lang="en-US" dirty="0"/>
          </a:p>
          <a:p>
            <a:pPr marL="0" marR="0" indent="0" algn="l">
              <a:spcBef>
                <a:spcPts val="0"/>
              </a:spcBef>
              <a:spcAft>
                <a:spcPts val="0"/>
              </a:spcAft>
              <a:buNone/>
            </a:pPr>
            <a:r>
              <a:rPr lang="en-US" sz="3200" b="1" dirty="0">
                <a:solidFill>
                  <a:schemeClr val="accent1"/>
                </a:solidFill>
                <a:latin typeface="Comic Sans MS" panose="030F0702030302020204" pitchFamily="66" charset="0"/>
              </a:rPr>
              <a:t>Share any p</a:t>
            </a:r>
            <a:r>
              <a:rPr lang="en-US" sz="3200" b="1" i="0" dirty="0">
                <a:solidFill>
                  <a:schemeClr val="accent1"/>
                </a:solidFill>
                <a:effectLst/>
                <a:latin typeface="Comic Sans MS" panose="030F0702030302020204" pitchFamily="66" charset="0"/>
              </a:rPr>
              <a:t>ast or current experiences  you have had participating in course sharing and/or consortiums….</a:t>
            </a:r>
          </a:p>
          <a:p>
            <a:pPr marL="0" indent="0">
              <a:spcBef>
                <a:spcPts val="0"/>
              </a:spcBef>
              <a:buNone/>
            </a:pPr>
            <a:r>
              <a:rPr lang="en-US" sz="3200" b="1" i="0" dirty="0">
                <a:solidFill>
                  <a:schemeClr val="accent1"/>
                </a:solidFill>
                <a:effectLst/>
                <a:latin typeface="Comic Sans MS" panose="030F0702030302020204" pitchFamily="66" charset="0"/>
              </a:rPr>
              <a:t>What made the partnership work?</a:t>
            </a:r>
          </a:p>
          <a:p>
            <a:pPr marL="0" marR="0" indent="0" algn="l">
              <a:spcBef>
                <a:spcPts val="0"/>
              </a:spcBef>
              <a:spcAft>
                <a:spcPts val="0"/>
              </a:spcAft>
              <a:buNone/>
            </a:pPr>
            <a:endParaRPr lang="en-US" sz="3200" b="1" i="0" dirty="0">
              <a:solidFill>
                <a:schemeClr val="accent1"/>
              </a:solidFill>
              <a:effectLst/>
              <a:latin typeface="Comic Sans MS" panose="030F0702030302020204" pitchFamily="66" charset="0"/>
            </a:endParaRPr>
          </a:p>
          <a:p>
            <a:pPr marL="0" marR="0" indent="0" algn="l">
              <a:spcBef>
                <a:spcPts val="0"/>
              </a:spcBef>
              <a:spcAft>
                <a:spcPts val="0"/>
              </a:spcAft>
              <a:buNone/>
            </a:pPr>
            <a:endParaRPr lang="en-US" sz="1800" b="0" i="0" dirty="0">
              <a:solidFill>
                <a:srgbClr val="222222"/>
              </a:solidFill>
              <a:effectLst/>
              <a:latin typeface="Times New Roman" panose="02020603050405020304" pitchFamily="18" charset="0"/>
            </a:endParaRPr>
          </a:p>
          <a:p>
            <a:pPr marL="0" indent="0" algn="l">
              <a:buNone/>
            </a:pPr>
            <a:endParaRPr lang="en-US" b="0" i="0" dirty="0">
              <a:solidFill>
                <a:srgbClr val="500050"/>
              </a:solidFill>
              <a:effectLst/>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18319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992020" y="290647"/>
            <a:ext cx="99014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4400" i="0" u="none" strike="noStrike" cap="none" normalizeH="0" baseline="0" dirty="0">
                <a:ln>
                  <a:noFill/>
                </a:ln>
                <a:solidFill>
                  <a:srgbClr val="45427E"/>
                </a:solidFill>
                <a:effectLst/>
                <a:latin typeface="Arial" panose="020B0604020202020204" pitchFamily="34" charset="0"/>
                <a:ea typeface="Times New Roman" panose="02020603050405020304" pitchFamily="18" charset="0"/>
                <a:cs typeface="Times New Roman" panose="02020603050405020304" pitchFamily="18" charset="0"/>
              </a:rPr>
              <a:t>Organizational Chart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6"/>
          <p:cNvSpPr>
            <a:spLocks noChangeArrowheads="1"/>
          </p:cNvSpPr>
          <p:nvPr/>
        </p:nvSpPr>
        <p:spPr bwMode="auto">
          <a:xfrm>
            <a:off x="0" y="270302"/>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19"/>
          <p:cNvSpPr txBox="1">
            <a:spLocks noChangeArrowheads="1"/>
          </p:cNvSpPr>
          <p:nvPr/>
        </p:nvSpPr>
        <p:spPr bwMode="auto">
          <a:xfrm>
            <a:off x="6758054" y="3659637"/>
            <a:ext cx="1985557" cy="61437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45427E"/>
                </a:solidFill>
                <a:effectLst/>
                <a:latin typeface="Arial" panose="020B0604020202020204" pitchFamily="34" charset="0"/>
                <a:ea typeface="Times New Roman" panose="02020603050405020304" pitchFamily="18" charset="0"/>
                <a:cs typeface="Arial" panose="020B0604020202020204" pitchFamily="34" charset="0"/>
              </a:rPr>
              <a:t>Academic Affiliate Institutions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45427E"/>
                </a:solidFill>
                <a:effectLst/>
                <a:latin typeface="Arial" panose="020B0604020202020204" pitchFamily="34" charset="0"/>
                <a:ea typeface="Times New Roman" panose="02020603050405020304" pitchFamily="18" charset="0"/>
                <a:cs typeface="Arial" panose="020B0604020202020204" pitchFamily="34" charset="0"/>
              </a:rPr>
              <a:t>(none currently)</a:t>
            </a:r>
            <a:endParaRPr kumimoji="0" lang="en-US" altLang="en-US" sz="1800" i="0" u="none" strike="noStrike" cap="none" normalizeH="0" baseline="0" dirty="0">
              <a:ln>
                <a:noFill/>
              </a:ln>
              <a:solidFill>
                <a:srgbClr val="45427E"/>
              </a:solidFill>
              <a:effectLst/>
              <a:latin typeface="Arial" panose="020B0604020202020204" pitchFamily="34" charset="0"/>
            </a:endParaRPr>
          </a:p>
        </p:txBody>
      </p:sp>
      <p:cxnSp>
        <p:nvCxnSpPr>
          <p:cNvPr id="15" name="Line 20"/>
          <p:cNvCxnSpPr>
            <a:cxnSpLocks noChangeShapeType="1"/>
          </p:cNvCxnSpPr>
          <p:nvPr/>
        </p:nvCxnSpPr>
        <p:spPr bwMode="auto">
          <a:xfrm>
            <a:off x="5729355" y="3975511"/>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6" name="Text Box 25"/>
          <p:cNvSpPr txBox="1">
            <a:spLocks noChangeArrowheads="1"/>
          </p:cNvSpPr>
          <p:nvPr/>
        </p:nvSpPr>
        <p:spPr bwMode="auto">
          <a:xfrm>
            <a:off x="4944658" y="2936651"/>
            <a:ext cx="2514600" cy="457200"/>
          </a:xfrm>
          <a:prstGeom prst="rect">
            <a:avLst/>
          </a:prstGeom>
          <a:solidFill>
            <a:srgbClr val="24D2C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Executive Committee</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17" name="Text Box 26"/>
          <p:cNvSpPr txBox="1">
            <a:spLocks noChangeArrowheads="1"/>
          </p:cNvSpPr>
          <p:nvPr/>
        </p:nvSpPr>
        <p:spPr bwMode="auto">
          <a:xfrm>
            <a:off x="3884847" y="3665010"/>
            <a:ext cx="1844508" cy="609000"/>
          </a:xfrm>
          <a:prstGeom prst="rect">
            <a:avLst/>
          </a:prstGeom>
          <a:solidFill>
            <a:srgbClr val="FD9827">
              <a:alpha val="2600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rgbClr val="45427E"/>
                </a:solidFill>
                <a:effectLst/>
                <a:latin typeface="Arial" panose="020B0604020202020204" pitchFamily="34" charset="0"/>
                <a:ea typeface="Times New Roman" panose="02020603050405020304" pitchFamily="18" charset="0"/>
                <a:cs typeface="Arial" panose="020B0604020202020204" pitchFamily="34" charset="0"/>
              </a:rPr>
              <a:t>Lead Organization</a:t>
            </a:r>
          </a:p>
          <a:p>
            <a:pPr marL="0" marR="0" lvl="0" indent="0" algn="ctr" defTabSz="914400" rtl="0" eaLnBrk="0" fontAlgn="base" latinLnBrk="0" hangingPunct="0">
              <a:lnSpc>
                <a:spcPct val="100000"/>
              </a:lnSpc>
              <a:spcBef>
                <a:spcPct val="0"/>
              </a:spcBef>
              <a:spcAft>
                <a:spcPct val="0"/>
              </a:spcAft>
              <a:buClrTx/>
              <a:buSzTx/>
              <a:tabLst/>
            </a:pPr>
            <a:r>
              <a:rPr lang="en-US" altLang="en-US" sz="1200" b="1" dirty="0">
                <a:solidFill>
                  <a:srgbClr val="45427E"/>
                </a:solidFill>
                <a:latin typeface="Arial" panose="020B0604020202020204" pitchFamily="34" charset="0"/>
                <a:cs typeface="Arial" panose="020B0604020202020204" pitchFamily="34" charset="0"/>
              </a:rPr>
              <a:t>(WIN)</a:t>
            </a:r>
            <a:endParaRPr kumimoji="0" lang="en-US" altLang="en-US" sz="1800" b="1" i="0" u="none" strike="noStrike" cap="none" normalizeH="0" baseline="0" dirty="0">
              <a:ln>
                <a:noFill/>
              </a:ln>
              <a:solidFill>
                <a:srgbClr val="45427E"/>
              </a:solidFill>
              <a:effectLst/>
              <a:latin typeface="Arial" panose="020B0604020202020204" pitchFamily="34" charset="0"/>
            </a:endParaRPr>
          </a:p>
        </p:txBody>
      </p:sp>
      <p:cxnSp>
        <p:nvCxnSpPr>
          <p:cNvPr id="18" name="Line 29"/>
          <p:cNvCxnSpPr>
            <a:cxnSpLocks noChangeShapeType="1"/>
          </p:cNvCxnSpPr>
          <p:nvPr/>
        </p:nvCxnSpPr>
        <p:spPr bwMode="auto">
          <a:xfrm>
            <a:off x="6202939" y="2365151"/>
            <a:ext cx="0" cy="571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30"/>
          <p:cNvCxnSpPr>
            <a:cxnSpLocks noChangeShapeType="1"/>
          </p:cNvCxnSpPr>
          <p:nvPr/>
        </p:nvCxnSpPr>
        <p:spPr bwMode="auto">
          <a:xfrm>
            <a:off x="6201958" y="3393851"/>
            <a:ext cx="0" cy="5816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0" name="Rectangle 23"/>
          <p:cNvSpPr>
            <a:spLocks noChangeArrowheads="1"/>
          </p:cNvSpPr>
          <p:nvPr/>
        </p:nvSpPr>
        <p:spPr bwMode="auto">
          <a:xfrm>
            <a:off x="-1907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1" name="Rectangle 27"/>
          <p:cNvSpPr>
            <a:spLocks noChangeArrowheads="1"/>
          </p:cNvSpPr>
          <p:nvPr/>
        </p:nvSpPr>
        <p:spPr bwMode="auto">
          <a:xfrm>
            <a:off x="37875"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4" name="Text Box 25"/>
          <p:cNvSpPr txBox="1">
            <a:spLocks noGrp="1" noChangeArrowheads="1"/>
          </p:cNvSpPr>
          <p:nvPr>
            <p:ph idx="13"/>
          </p:nvPr>
        </p:nvSpPr>
        <p:spPr bwMode="auto">
          <a:xfrm>
            <a:off x="4642948" y="1896388"/>
            <a:ext cx="3118019" cy="502945"/>
          </a:xfrm>
          <a:prstGeom prst="rect">
            <a:avLst/>
          </a:prstGeom>
          <a:solidFill>
            <a:srgbClr val="45427E"/>
          </a:solid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None/>
              <a:tabLst/>
            </a:pPr>
            <a:r>
              <a:rPr lang="en-US" altLang="en-US" sz="1200" b="1" dirty="0">
                <a:solidFill>
                  <a:schemeClr val="bg1"/>
                </a:solidFill>
              </a:rPr>
              <a:t>Academic Collaborator</a:t>
            </a:r>
          </a:p>
          <a:p>
            <a:pPr marL="0" marR="0" lvl="0" indent="0" algn="ctr" defTabSz="914400" rtl="0" eaLnBrk="0" fontAlgn="base" latinLnBrk="0" hangingPunct="0">
              <a:lnSpc>
                <a:spcPct val="100000"/>
              </a:lnSpc>
              <a:spcBef>
                <a:spcPct val="0"/>
              </a:spcBef>
              <a:spcAft>
                <a:spcPct val="0"/>
              </a:spcAft>
              <a:buClrTx/>
              <a:buSzTx/>
              <a:buNone/>
              <a:tabLst/>
            </a:pPr>
            <a:r>
              <a:rPr lang="en-US" altLang="en-US" sz="1200" b="1" dirty="0">
                <a:solidFill>
                  <a:schemeClr val="bg1"/>
                </a:solidFill>
              </a:rPr>
              <a:t> Institutions</a:t>
            </a:r>
          </a:p>
          <a:p>
            <a:pPr marL="0" marR="0" lvl="0" indent="0" algn="ctr"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5" name="TextBox 24"/>
          <p:cNvSpPr txBox="1"/>
          <p:nvPr/>
        </p:nvSpPr>
        <p:spPr>
          <a:xfrm>
            <a:off x="1992020" y="5195438"/>
            <a:ext cx="9376659" cy="1200329"/>
          </a:xfrm>
          <a:prstGeom prst="rect">
            <a:avLst/>
          </a:prstGeom>
          <a:noFill/>
        </p:spPr>
        <p:txBody>
          <a:bodyPr wrap="square" rtlCol="0">
            <a:spAutoFit/>
          </a:bodyPr>
          <a:lstStyle/>
          <a:p>
            <a:r>
              <a:rPr lang="en-US" dirty="0">
                <a:solidFill>
                  <a:srgbClr val="45427E"/>
                </a:solidFill>
                <a:latin typeface="Arial" panose="020B0604020202020204" pitchFamily="34" charset="0"/>
                <a:cs typeface="Arial" panose="020B0604020202020204" pitchFamily="34" charset="0"/>
              </a:rPr>
              <a:t>► Executive Committee =  representative from each Academic Collaborator</a:t>
            </a:r>
          </a:p>
          <a:p>
            <a:r>
              <a:rPr lang="en-US" dirty="0">
                <a:solidFill>
                  <a:srgbClr val="45427E"/>
                </a:solidFill>
                <a:latin typeface="Arial" panose="020B0604020202020204" pitchFamily="34" charset="0"/>
                <a:cs typeface="Arial" panose="020B0604020202020204" pitchFamily="34" charset="0"/>
              </a:rPr>
              <a:t>► Officers elected to Committee</a:t>
            </a:r>
          </a:p>
          <a:p>
            <a:r>
              <a:rPr lang="en-US" dirty="0">
                <a:solidFill>
                  <a:srgbClr val="45427E"/>
                </a:solidFill>
                <a:latin typeface="Arial" panose="020B0604020202020204" pitchFamily="34" charset="0"/>
                <a:cs typeface="Arial" panose="020B0604020202020204" pitchFamily="34" charset="0"/>
              </a:rPr>
              <a:t>► Each Collaborator identifies a </a:t>
            </a:r>
            <a:r>
              <a:rPr lang="en-US" dirty="0">
                <a:solidFill>
                  <a:srgbClr val="45427E"/>
                </a:solidFill>
                <a:latin typeface="Arial" panose="020B0604020202020204" pitchFamily="34" charset="0"/>
              </a:rPr>
              <a:t>Faculty Coordinator + Campus Staff Coordinator</a:t>
            </a:r>
            <a:r>
              <a:rPr lang="en-US" dirty="0">
                <a:solidFill>
                  <a:srgbClr val="45427E"/>
                </a:solidFill>
                <a:latin typeface="Arial" panose="020B0604020202020204" pitchFamily="34" charset="0"/>
                <a:cs typeface="Arial" panose="020B0604020202020204" pitchFamily="34" charset="0"/>
              </a:rPr>
              <a:t/>
            </a:r>
            <a:br>
              <a:rPr lang="en-US" dirty="0">
                <a:solidFill>
                  <a:srgbClr val="45427E"/>
                </a:solidFill>
                <a:latin typeface="Arial" panose="020B0604020202020204" pitchFamily="34" charset="0"/>
                <a:cs typeface="Arial" panose="020B0604020202020204" pitchFamily="34" charset="0"/>
              </a:rPr>
            </a:br>
            <a:endParaRPr lang="en-US" dirty="0"/>
          </a:p>
        </p:txBody>
      </p:sp>
      <p:sp>
        <p:nvSpPr>
          <p:cNvPr id="22" name="Text Box 19"/>
          <p:cNvSpPr txBox="1">
            <a:spLocks noChangeArrowheads="1"/>
          </p:cNvSpPr>
          <p:nvPr/>
        </p:nvSpPr>
        <p:spPr bwMode="auto">
          <a:xfrm>
            <a:off x="7851381" y="2936651"/>
            <a:ext cx="1985557" cy="467372"/>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45427E"/>
                </a:solidFill>
                <a:effectLst/>
                <a:latin typeface="Arial" panose="020B0604020202020204" pitchFamily="34" charset="0"/>
                <a:ea typeface="Times New Roman" panose="02020603050405020304" pitchFamily="18" charset="0"/>
                <a:cs typeface="Arial" panose="020B0604020202020204" pitchFamily="34" charset="0"/>
              </a:rPr>
              <a:t>Cluster Faculty</a:t>
            </a:r>
            <a:endParaRPr kumimoji="0" lang="en-US" altLang="en-US" sz="1800" i="0" u="none" strike="noStrike" cap="none" normalizeH="0" baseline="0" dirty="0">
              <a:ln>
                <a:noFill/>
              </a:ln>
              <a:solidFill>
                <a:srgbClr val="45427E"/>
              </a:solidFill>
              <a:effectLst/>
              <a:latin typeface="Arial" panose="020B0604020202020204" pitchFamily="34" charset="0"/>
            </a:endParaRPr>
          </a:p>
        </p:txBody>
      </p:sp>
      <p:cxnSp>
        <p:nvCxnSpPr>
          <p:cNvPr id="23" name="Line 20"/>
          <p:cNvCxnSpPr>
            <a:cxnSpLocks noChangeShapeType="1"/>
            <a:stCxn id="16" idx="3"/>
            <a:endCxn id="22" idx="1"/>
          </p:cNvCxnSpPr>
          <p:nvPr/>
        </p:nvCxnSpPr>
        <p:spPr bwMode="auto">
          <a:xfrm>
            <a:off x="7459258" y="3165251"/>
            <a:ext cx="392123" cy="508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57430799"/>
      </p:ext>
    </p:extLst>
  </p:cSld>
  <p:clrMapOvr>
    <a:masterClrMapping/>
  </p:clrMapOvr>
</p:sld>
</file>

<file path=ppt/theme/theme1.xml><?xml version="1.0" encoding="utf-8"?>
<a:theme xmlns:a="http://schemas.openxmlformats.org/drawingml/2006/main" name="Office Theme">
  <a:themeElements>
    <a:clrScheme name="Custom 1">
      <a:dk1>
        <a:srgbClr val="2C2C2C"/>
      </a:dk1>
      <a:lt1>
        <a:srgbClr val="FFFFFF"/>
      </a:lt1>
      <a:dk2>
        <a:srgbClr val="45427E"/>
      </a:dk2>
      <a:lt2>
        <a:srgbClr val="F2F2F2"/>
      </a:lt2>
      <a:accent1>
        <a:srgbClr val="24D2C8"/>
      </a:accent1>
      <a:accent2>
        <a:srgbClr val="FD9827"/>
      </a:accent2>
      <a:accent3>
        <a:srgbClr val="A5A5A5"/>
      </a:accent3>
      <a:accent4>
        <a:srgbClr val="F24099"/>
      </a:accent4>
      <a:accent5>
        <a:srgbClr val="828288"/>
      </a:accent5>
      <a:accent6>
        <a:srgbClr val="F56617"/>
      </a:accent6>
      <a:hlink>
        <a:srgbClr val="005DBA"/>
      </a:hlink>
      <a:folHlink>
        <a:srgbClr val="6C606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FFFFFF"/>
      </a:lt1>
      <a:dk2>
        <a:srgbClr val="45427E"/>
      </a:dk2>
      <a:lt2>
        <a:srgbClr val="F2F2F2"/>
      </a:lt2>
      <a:accent1>
        <a:srgbClr val="24D2C8"/>
      </a:accent1>
      <a:accent2>
        <a:srgbClr val="FD9827"/>
      </a:accent2>
      <a:accent3>
        <a:srgbClr val="A5A5A5"/>
      </a:accent3>
      <a:accent4>
        <a:srgbClr val="F24099"/>
      </a:accent4>
      <a:accent5>
        <a:srgbClr val="828288"/>
      </a:accent5>
      <a:accent6>
        <a:srgbClr val="F56617"/>
      </a:accent6>
      <a:hlink>
        <a:srgbClr val="005DBA"/>
      </a:hlink>
      <a:folHlink>
        <a:srgbClr val="6C606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3812</TotalTime>
  <Words>1961</Words>
  <Application>Microsoft Office PowerPoint</Application>
  <PresentationFormat>Widescreen</PresentationFormat>
  <Paragraphs>374</Paragraphs>
  <Slides>36</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Comic Sans MS</vt:lpstr>
      <vt:lpstr>Jokerman</vt:lpstr>
      <vt:lpstr>Lucida Handwriting</vt:lpstr>
      <vt:lpstr>MV Boli</vt:lpstr>
      <vt:lpstr>Times New Roman</vt:lpstr>
      <vt:lpstr>Office Theme</vt:lpstr>
      <vt:lpstr>1_Office Theme</vt:lpstr>
      <vt:lpstr>PowerPoint Presentation</vt:lpstr>
      <vt:lpstr>PowerPoint Presentation</vt:lpstr>
      <vt:lpstr>PowerPoint Presentation</vt:lpstr>
      <vt:lpstr>The Nursing Education Xchange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Offerings</vt:lpstr>
      <vt:lpstr>PowerPoint Presentation</vt:lpstr>
      <vt:lpstr>PowerPoint Presentation</vt:lpstr>
      <vt:lpstr>Historical Enrollments</vt:lpstr>
      <vt:lpstr>Graduation Data </vt:lpstr>
      <vt:lpstr>PowerPoint Presentation</vt:lpstr>
      <vt:lpstr>PowerPoint Presentation</vt:lpstr>
      <vt:lpstr>Student Course Evaluations</vt:lpstr>
      <vt:lpstr>Student Course Evaluations</vt:lpstr>
      <vt:lpstr>Student Course Evaluations</vt:lpstr>
      <vt:lpstr>Student Course Evaluations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OHSU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Boerner</dc:creator>
  <cp:lastModifiedBy>Anne Boerner</cp:lastModifiedBy>
  <cp:revision>314</cp:revision>
  <dcterms:created xsi:type="dcterms:W3CDTF">2020-10-26T18:41:15Z</dcterms:created>
  <dcterms:modified xsi:type="dcterms:W3CDTF">2021-09-24T22:04:43Z</dcterms:modified>
</cp:coreProperties>
</file>